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2" r:id="rId3"/>
    <p:sldId id="259" r:id="rId4"/>
    <p:sldId id="261" r:id="rId5"/>
    <p:sldId id="260" r:id="rId6"/>
    <p:sldId id="263" r:id="rId7"/>
    <p:sldId id="266" r:id="rId8"/>
    <p:sldId id="264" r:id="rId9"/>
    <p:sldId id="265" r:id="rId10"/>
    <p:sldId id="267" r:id="rId11"/>
    <p:sldId id="268" r:id="rId12"/>
    <p:sldId id="274" r:id="rId13"/>
    <p:sldId id="275" r:id="rId14"/>
    <p:sldId id="276" r:id="rId15"/>
    <p:sldId id="277" r:id="rId16"/>
    <p:sldId id="269" r:id="rId17"/>
    <p:sldId id="270" r:id="rId18"/>
    <p:sldId id="271" r:id="rId19"/>
    <p:sldId id="272" r:id="rId20"/>
    <p:sldId id="273" r:id="rId21"/>
    <p:sldId id="279" r:id="rId22"/>
    <p:sldId id="278" r:id="rId23"/>
    <p:sldId id="280" r:id="rId24"/>
    <p:sldId id="281" r:id="rId25"/>
    <p:sldId id="282" r:id="rId26"/>
    <p:sldId id="283" r:id="rId27"/>
    <p:sldId id="286" r:id="rId28"/>
    <p:sldId id="287" r:id="rId29"/>
    <p:sldId id="285" r:id="rId30"/>
    <p:sldId id="284" r:id="rId3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Ref idx="1002">
        <a:schemeClr val="bg2"/>
      </p:bgRef>
    </p:bg>
    <p:spTree>
      <p:nvGrpSpPr>
        <p:cNvPr id="1" name=""/>
        <p:cNvGrpSpPr/>
        <p:nvPr/>
      </p:nvGrpSpPr>
      <p:grpSpPr>
        <a:xfrm>
          <a:off x="0" y="0"/>
          <a:ext cx="0" cy="0"/>
          <a:chOff x="0" y="0"/>
          <a:chExt cx="0" cy="0"/>
        </a:xfrm>
      </p:grpSpPr>
      <p:sp>
        <p:nvSpPr>
          <p:cNvPr id="9" name="Tytuł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pl-PL" smtClean="0"/>
              <a:t>Kliknij, aby edytować styl</a:t>
            </a:r>
            <a:endParaRPr lang="en-US"/>
          </a:p>
        </p:txBody>
      </p:sp>
      <p:sp>
        <p:nvSpPr>
          <p:cNvPr id="17" name="Podtytuł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l-PL" smtClean="0"/>
              <a:t>Kliknij, aby edytować styl wzorca podtytułu</a:t>
            </a:r>
            <a:endParaRPr lang="en-US"/>
          </a:p>
        </p:txBody>
      </p:sp>
      <p:sp>
        <p:nvSpPr>
          <p:cNvPr id="4" name="Symbol zastępczy daty 29"/>
          <p:cNvSpPr>
            <a:spLocks noGrp="1"/>
          </p:cNvSpPr>
          <p:nvPr>
            <p:ph type="dt" sz="half" idx="10"/>
          </p:nvPr>
        </p:nvSpPr>
        <p:spPr/>
        <p:txBody>
          <a:bodyPr/>
          <a:lstStyle>
            <a:lvl1pPr>
              <a:defRPr/>
            </a:lvl1pPr>
          </a:lstStyle>
          <a:p>
            <a:pPr>
              <a:defRPr/>
            </a:pPr>
            <a:fld id="{5892B710-7A8F-4B2F-955D-D0D8D875F2D6}" type="datetime1">
              <a:rPr lang="pl-PL" smtClean="0">
                <a:solidFill>
                  <a:srgbClr val="DBF5F9">
                    <a:shade val="90000"/>
                  </a:srgbClr>
                </a:solidFill>
              </a:rPr>
              <a:pPr>
                <a:defRPr/>
              </a:pPr>
              <a:t>16.04.2022</a:t>
            </a:fld>
            <a:endParaRPr lang="en-GB">
              <a:solidFill>
                <a:srgbClr val="DBF5F9">
                  <a:shade val="90000"/>
                </a:srgbClr>
              </a:solidFill>
            </a:endParaRPr>
          </a:p>
        </p:txBody>
      </p:sp>
      <p:sp>
        <p:nvSpPr>
          <p:cNvPr id="5" name="Symbol zastępczy stopki 18"/>
          <p:cNvSpPr>
            <a:spLocks noGrp="1"/>
          </p:cNvSpPr>
          <p:nvPr>
            <p:ph type="ftr" sz="quarter" idx="11"/>
          </p:nvPr>
        </p:nvSpPr>
        <p:spPr/>
        <p:txBody>
          <a:bodyPr/>
          <a:lstStyle>
            <a:lvl1pPr>
              <a:defRPr/>
            </a:lvl1pPr>
          </a:lstStyle>
          <a:p>
            <a:pPr>
              <a:defRPr/>
            </a:pPr>
            <a:r>
              <a:rPr lang="en-GB" smtClean="0">
                <a:solidFill>
                  <a:srgbClr val="DBF5F9">
                    <a:shade val="90000"/>
                  </a:srgbClr>
                </a:solidFill>
              </a:rPr>
              <a:t>kancelaria@witoldsrokosz.pl witold.srokosz@uwr.edu.pl</a:t>
            </a:r>
            <a:endParaRPr lang="en-GB">
              <a:solidFill>
                <a:srgbClr val="DBF5F9">
                  <a:shade val="90000"/>
                </a:srgbClr>
              </a:solidFill>
            </a:endParaRPr>
          </a:p>
        </p:txBody>
      </p:sp>
      <p:sp>
        <p:nvSpPr>
          <p:cNvPr id="6" name="Symbol zastępczy numeru slajdu 26"/>
          <p:cNvSpPr>
            <a:spLocks noGrp="1"/>
          </p:cNvSpPr>
          <p:nvPr>
            <p:ph type="sldNum" sz="quarter" idx="12"/>
          </p:nvPr>
        </p:nvSpPr>
        <p:spPr/>
        <p:txBody>
          <a:bodyPr/>
          <a:lstStyle>
            <a:lvl1pPr>
              <a:defRPr/>
            </a:lvl1pPr>
          </a:lstStyle>
          <a:p>
            <a:pPr>
              <a:defRPr/>
            </a:pPr>
            <a:fld id="{D7C583C8-4236-4386-9D16-5B3FA4880D20}" type="slidenum">
              <a:rPr lang="en-GB">
                <a:solidFill>
                  <a:srgbClr val="DBF5F9">
                    <a:shade val="90000"/>
                  </a:srgbClr>
                </a:solidFill>
              </a:rPr>
              <a:pPr>
                <a:defRPr/>
              </a:pPr>
              <a:t>‹#›</a:t>
            </a:fld>
            <a:endParaRPr lang="en-GB">
              <a:solidFill>
                <a:srgbClr val="DBF5F9">
                  <a:shade val="90000"/>
                </a:srgbClr>
              </a:solidFill>
            </a:endParaRPr>
          </a:p>
        </p:txBody>
      </p:sp>
    </p:spTree>
    <p:extLst>
      <p:ext uri="{BB962C8B-B14F-4D97-AF65-F5344CB8AC3E}">
        <p14:creationId xmlns:p14="http://schemas.microsoft.com/office/powerpoint/2010/main" val="131782033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9"/>
          <p:cNvSpPr>
            <a:spLocks noGrp="1"/>
          </p:cNvSpPr>
          <p:nvPr>
            <p:ph type="dt" sz="half" idx="10"/>
          </p:nvPr>
        </p:nvSpPr>
        <p:spPr/>
        <p:txBody>
          <a:bodyPr/>
          <a:lstStyle>
            <a:lvl1pPr>
              <a:defRPr/>
            </a:lvl1pPr>
          </a:lstStyle>
          <a:p>
            <a:pPr>
              <a:defRPr/>
            </a:pPr>
            <a:fld id="{98ABF6C0-106F-41FE-9374-366353B872F4}" type="datetime1">
              <a:rPr lang="pl-PL" smtClean="0">
                <a:solidFill>
                  <a:srgbClr val="04617B">
                    <a:shade val="90000"/>
                  </a:srgbClr>
                </a:solidFill>
              </a:rPr>
              <a:pPr>
                <a:defRPr/>
              </a:pPr>
              <a:t>16.04.2022</a:t>
            </a:fld>
            <a:endParaRPr lang="en-GB">
              <a:solidFill>
                <a:srgbClr val="04617B">
                  <a:shade val="90000"/>
                </a:srgbClr>
              </a:solidFill>
            </a:endParaRPr>
          </a:p>
        </p:txBody>
      </p:sp>
      <p:sp>
        <p:nvSpPr>
          <p:cNvPr id="5" name="Symbol zastępczy stopki 21"/>
          <p:cNvSpPr>
            <a:spLocks noGrp="1"/>
          </p:cNvSpPr>
          <p:nvPr>
            <p:ph type="ftr" sz="quarter" idx="11"/>
          </p:nvPr>
        </p:nvSpPr>
        <p:spPr/>
        <p:txBody>
          <a:bodyPr/>
          <a:lstStyle>
            <a:lvl1pPr>
              <a:defRPr/>
            </a:lvl1pPr>
          </a:lstStyle>
          <a:p>
            <a:pPr>
              <a:defRPr/>
            </a:pPr>
            <a:r>
              <a:rPr lang="en-GB" smtClean="0">
                <a:solidFill>
                  <a:srgbClr val="04617B">
                    <a:shade val="90000"/>
                  </a:srgbClr>
                </a:solidFill>
              </a:rPr>
              <a:t>kancelaria@witoldsrokosz.pl witold.srokosz@uwr.edu.pl</a:t>
            </a:r>
            <a:endParaRPr lang="en-GB">
              <a:solidFill>
                <a:srgbClr val="04617B">
                  <a:shade val="90000"/>
                </a:srgbClr>
              </a:solidFill>
            </a:endParaRPr>
          </a:p>
        </p:txBody>
      </p:sp>
      <p:sp>
        <p:nvSpPr>
          <p:cNvPr id="6" name="Symbol zastępczy numeru slajdu 17"/>
          <p:cNvSpPr>
            <a:spLocks noGrp="1"/>
          </p:cNvSpPr>
          <p:nvPr>
            <p:ph type="sldNum" sz="quarter" idx="12"/>
          </p:nvPr>
        </p:nvSpPr>
        <p:spPr/>
        <p:txBody>
          <a:bodyPr/>
          <a:lstStyle>
            <a:lvl1pPr>
              <a:defRPr/>
            </a:lvl1pPr>
          </a:lstStyle>
          <a:p>
            <a:pPr>
              <a:defRPr/>
            </a:pPr>
            <a:fld id="{467349E8-DE72-4D7B-8C6A-11278753E26A}" type="slidenum">
              <a:rPr lang="en-GB">
                <a:solidFill>
                  <a:srgbClr val="04617B">
                    <a:shade val="90000"/>
                  </a:srgbClr>
                </a:solidFill>
              </a:rPr>
              <a:pPr>
                <a:defRPr/>
              </a:pPr>
              <a:t>‹#›</a:t>
            </a:fld>
            <a:endParaRPr lang="en-GB">
              <a:solidFill>
                <a:srgbClr val="04617B">
                  <a:shade val="90000"/>
                </a:srgbClr>
              </a:solidFill>
            </a:endParaRPr>
          </a:p>
        </p:txBody>
      </p:sp>
    </p:spTree>
    <p:extLst>
      <p:ext uri="{BB962C8B-B14F-4D97-AF65-F5344CB8AC3E}">
        <p14:creationId xmlns:p14="http://schemas.microsoft.com/office/powerpoint/2010/main" val="290558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839200" y="914402"/>
            <a:ext cx="2743200" cy="5211763"/>
          </a:xfrm>
        </p:spPr>
        <p:txBody>
          <a:bodyPr vert="eaVert"/>
          <a:lstStyle/>
          <a:p>
            <a:r>
              <a:rPr lang="pl-PL" smtClean="0"/>
              <a:t>Kliknij, aby edytować styl</a:t>
            </a:r>
            <a:endParaRPr lang="en-US"/>
          </a:p>
        </p:txBody>
      </p:sp>
      <p:sp>
        <p:nvSpPr>
          <p:cNvPr id="3" name="Symbol zastępczy tytułu pionowego 2"/>
          <p:cNvSpPr>
            <a:spLocks noGrp="1"/>
          </p:cNvSpPr>
          <p:nvPr>
            <p:ph type="body" orient="vert" idx="1"/>
          </p:nvPr>
        </p:nvSpPr>
        <p:spPr>
          <a:xfrm>
            <a:off x="609600" y="914402"/>
            <a:ext cx="8026400" cy="5211763"/>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9"/>
          <p:cNvSpPr>
            <a:spLocks noGrp="1"/>
          </p:cNvSpPr>
          <p:nvPr>
            <p:ph type="dt" sz="half" idx="10"/>
          </p:nvPr>
        </p:nvSpPr>
        <p:spPr/>
        <p:txBody>
          <a:bodyPr/>
          <a:lstStyle>
            <a:lvl1pPr>
              <a:defRPr/>
            </a:lvl1pPr>
          </a:lstStyle>
          <a:p>
            <a:pPr>
              <a:defRPr/>
            </a:pPr>
            <a:fld id="{DA3673CA-D009-48B8-96CC-A72455C4DCFC}" type="datetime1">
              <a:rPr lang="pl-PL" smtClean="0">
                <a:solidFill>
                  <a:srgbClr val="04617B">
                    <a:shade val="90000"/>
                  </a:srgbClr>
                </a:solidFill>
              </a:rPr>
              <a:pPr>
                <a:defRPr/>
              </a:pPr>
              <a:t>16.04.2022</a:t>
            </a:fld>
            <a:endParaRPr lang="en-GB">
              <a:solidFill>
                <a:srgbClr val="04617B">
                  <a:shade val="90000"/>
                </a:srgbClr>
              </a:solidFill>
            </a:endParaRPr>
          </a:p>
        </p:txBody>
      </p:sp>
      <p:sp>
        <p:nvSpPr>
          <p:cNvPr id="5" name="Symbol zastępczy stopki 21"/>
          <p:cNvSpPr>
            <a:spLocks noGrp="1"/>
          </p:cNvSpPr>
          <p:nvPr>
            <p:ph type="ftr" sz="quarter" idx="11"/>
          </p:nvPr>
        </p:nvSpPr>
        <p:spPr/>
        <p:txBody>
          <a:bodyPr/>
          <a:lstStyle>
            <a:lvl1pPr>
              <a:defRPr/>
            </a:lvl1pPr>
          </a:lstStyle>
          <a:p>
            <a:pPr>
              <a:defRPr/>
            </a:pPr>
            <a:r>
              <a:rPr lang="en-GB" smtClean="0">
                <a:solidFill>
                  <a:srgbClr val="04617B">
                    <a:shade val="90000"/>
                  </a:srgbClr>
                </a:solidFill>
              </a:rPr>
              <a:t>kancelaria@witoldsrokosz.pl witold.srokosz@uwr.edu.pl</a:t>
            </a:r>
            <a:endParaRPr lang="en-GB">
              <a:solidFill>
                <a:srgbClr val="04617B">
                  <a:shade val="90000"/>
                </a:srgbClr>
              </a:solidFill>
            </a:endParaRPr>
          </a:p>
        </p:txBody>
      </p:sp>
      <p:sp>
        <p:nvSpPr>
          <p:cNvPr id="6" name="Symbol zastępczy numeru slajdu 17"/>
          <p:cNvSpPr>
            <a:spLocks noGrp="1"/>
          </p:cNvSpPr>
          <p:nvPr>
            <p:ph type="sldNum" sz="quarter" idx="12"/>
          </p:nvPr>
        </p:nvSpPr>
        <p:spPr/>
        <p:txBody>
          <a:bodyPr/>
          <a:lstStyle>
            <a:lvl1pPr>
              <a:defRPr/>
            </a:lvl1pPr>
          </a:lstStyle>
          <a:p>
            <a:pPr>
              <a:defRPr/>
            </a:pPr>
            <a:fld id="{71B92954-3585-4108-8E0B-2C06CFB02003}" type="slidenum">
              <a:rPr lang="en-GB">
                <a:solidFill>
                  <a:srgbClr val="04617B">
                    <a:shade val="90000"/>
                  </a:srgbClr>
                </a:solidFill>
              </a:rPr>
              <a:pPr>
                <a:defRPr/>
              </a:pPr>
              <a:t>‹#›</a:t>
            </a:fld>
            <a:endParaRPr lang="en-GB">
              <a:solidFill>
                <a:srgbClr val="04617B">
                  <a:shade val="90000"/>
                </a:srgbClr>
              </a:solidFill>
            </a:endParaRPr>
          </a:p>
        </p:txBody>
      </p:sp>
    </p:spTree>
    <p:extLst>
      <p:ext uri="{BB962C8B-B14F-4D97-AF65-F5344CB8AC3E}">
        <p14:creationId xmlns:p14="http://schemas.microsoft.com/office/powerpoint/2010/main" val="1235716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9"/>
          <p:cNvSpPr>
            <a:spLocks noGrp="1"/>
          </p:cNvSpPr>
          <p:nvPr>
            <p:ph type="dt" sz="half" idx="10"/>
          </p:nvPr>
        </p:nvSpPr>
        <p:spPr/>
        <p:txBody>
          <a:bodyPr/>
          <a:lstStyle>
            <a:lvl1pPr>
              <a:defRPr/>
            </a:lvl1pPr>
          </a:lstStyle>
          <a:p>
            <a:pPr>
              <a:defRPr/>
            </a:pPr>
            <a:fld id="{E4FE79D6-D5A4-4743-A75D-114D80A6213F}" type="datetime1">
              <a:rPr lang="pl-PL" smtClean="0">
                <a:solidFill>
                  <a:srgbClr val="04617B">
                    <a:shade val="90000"/>
                  </a:srgbClr>
                </a:solidFill>
              </a:rPr>
              <a:pPr>
                <a:defRPr/>
              </a:pPr>
              <a:t>16.04.2022</a:t>
            </a:fld>
            <a:endParaRPr lang="en-GB">
              <a:solidFill>
                <a:srgbClr val="04617B">
                  <a:shade val="90000"/>
                </a:srgbClr>
              </a:solidFill>
            </a:endParaRPr>
          </a:p>
        </p:txBody>
      </p:sp>
      <p:sp>
        <p:nvSpPr>
          <p:cNvPr id="5" name="Symbol zastępczy stopki 21"/>
          <p:cNvSpPr>
            <a:spLocks noGrp="1"/>
          </p:cNvSpPr>
          <p:nvPr>
            <p:ph type="ftr" sz="quarter" idx="11"/>
          </p:nvPr>
        </p:nvSpPr>
        <p:spPr/>
        <p:txBody>
          <a:bodyPr/>
          <a:lstStyle>
            <a:lvl1pPr>
              <a:defRPr/>
            </a:lvl1pPr>
          </a:lstStyle>
          <a:p>
            <a:pPr>
              <a:defRPr/>
            </a:pPr>
            <a:r>
              <a:rPr lang="en-GB" smtClean="0">
                <a:solidFill>
                  <a:srgbClr val="04617B">
                    <a:shade val="90000"/>
                  </a:srgbClr>
                </a:solidFill>
              </a:rPr>
              <a:t>kancelaria@witoldsrokosz.pl witold.srokosz@uwr.edu.pl</a:t>
            </a:r>
            <a:endParaRPr lang="en-GB">
              <a:solidFill>
                <a:srgbClr val="04617B">
                  <a:shade val="90000"/>
                </a:srgbClr>
              </a:solidFill>
            </a:endParaRPr>
          </a:p>
        </p:txBody>
      </p:sp>
      <p:sp>
        <p:nvSpPr>
          <p:cNvPr id="6" name="Symbol zastępczy numeru slajdu 17"/>
          <p:cNvSpPr>
            <a:spLocks noGrp="1"/>
          </p:cNvSpPr>
          <p:nvPr>
            <p:ph type="sldNum" sz="quarter" idx="12"/>
          </p:nvPr>
        </p:nvSpPr>
        <p:spPr/>
        <p:txBody>
          <a:bodyPr/>
          <a:lstStyle>
            <a:lvl1pPr>
              <a:defRPr/>
            </a:lvl1pPr>
          </a:lstStyle>
          <a:p>
            <a:pPr>
              <a:defRPr/>
            </a:pPr>
            <a:fld id="{44E60241-0E62-4140-B8CB-DD45CDE42DB2}" type="slidenum">
              <a:rPr lang="en-GB">
                <a:solidFill>
                  <a:srgbClr val="04617B">
                    <a:shade val="90000"/>
                  </a:srgbClr>
                </a:solidFill>
              </a:rPr>
              <a:pPr>
                <a:defRPr/>
              </a:pPr>
              <a:t>‹#›</a:t>
            </a:fld>
            <a:endParaRPr lang="en-GB">
              <a:solidFill>
                <a:srgbClr val="04617B">
                  <a:shade val="90000"/>
                </a:srgbClr>
              </a:solidFill>
            </a:endParaRPr>
          </a:p>
        </p:txBody>
      </p:sp>
    </p:spTree>
    <p:extLst>
      <p:ext uri="{BB962C8B-B14F-4D97-AF65-F5344CB8AC3E}">
        <p14:creationId xmlns:p14="http://schemas.microsoft.com/office/powerpoint/2010/main" val="3173861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pl-PL" smtClean="0"/>
              <a:t>Kliknij, aby edytować styl</a:t>
            </a:r>
            <a:endParaRPr lang="en-US"/>
          </a:p>
        </p:txBody>
      </p:sp>
      <p:sp>
        <p:nvSpPr>
          <p:cNvPr id="3" name="Symbol zastępczy tekstu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BBFF647F-D6A0-4A0F-9C31-AA477ACFB958}" type="datetime1">
              <a:rPr lang="pl-PL" smtClean="0">
                <a:solidFill>
                  <a:srgbClr val="DBF5F9">
                    <a:shade val="90000"/>
                  </a:srgbClr>
                </a:solidFill>
              </a:rPr>
              <a:pPr>
                <a:defRPr/>
              </a:pPr>
              <a:t>16.04.2022</a:t>
            </a:fld>
            <a:endParaRPr lang="en-GB">
              <a:solidFill>
                <a:srgbClr val="DBF5F9">
                  <a:shade val="90000"/>
                </a:srgbClr>
              </a:solidFill>
            </a:endParaRPr>
          </a:p>
        </p:txBody>
      </p:sp>
      <p:sp>
        <p:nvSpPr>
          <p:cNvPr id="5" name="Symbol zastępczy stopki 4"/>
          <p:cNvSpPr>
            <a:spLocks noGrp="1"/>
          </p:cNvSpPr>
          <p:nvPr>
            <p:ph type="ftr" sz="quarter" idx="11"/>
          </p:nvPr>
        </p:nvSpPr>
        <p:spPr/>
        <p:txBody>
          <a:bodyPr/>
          <a:lstStyle>
            <a:lvl1pPr>
              <a:defRPr/>
            </a:lvl1pPr>
          </a:lstStyle>
          <a:p>
            <a:pPr>
              <a:defRPr/>
            </a:pPr>
            <a:r>
              <a:rPr lang="en-GB" smtClean="0">
                <a:solidFill>
                  <a:srgbClr val="DBF5F9">
                    <a:shade val="90000"/>
                  </a:srgbClr>
                </a:solidFill>
              </a:rPr>
              <a:t>kancelaria@witoldsrokosz.pl witold.srokosz@uwr.edu.pl</a:t>
            </a:r>
            <a:endParaRPr lang="en-GB">
              <a:solidFill>
                <a:srgbClr val="DBF5F9">
                  <a:shade val="90000"/>
                </a:srgbClr>
              </a:solidFill>
            </a:endParaRPr>
          </a:p>
        </p:txBody>
      </p:sp>
      <p:sp>
        <p:nvSpPr>
          <p:cNvPr id="6" name="Symbol zastępczy numeru slajdu 5"/>
          <p:cNvSpPr>
            <a:spLocks noGrp="1"/>
          </p:cNvSpPr>
          <p:nvPr>
            <p:ph type="sldNum" sz="quarter" idx="12"/>
          </p:nvPr>
        </p:nvSpPr>
        <p:spPr/>
        <p:txBody>
          <a:bodyPr/>
          <a:lstStyle>
            <a:lvl1pPr>
              <a:defRPr/>
            </a:lvl1pPr>
          </a:lstStyle>
          <a:p>
            <a:pPr>
              <a:defRPr/>
            </a:pPr>
            <a:fld id="{56970B81-09CD-4649-A9A9-262DA6C077F3}" type="slidenum">
              <a:rPr lang="en-GB">
                <a:solidFill>
                  <a:srgbClr val="DBF5F9">
                    <a:shade val="90000"/>
                  </a:srgbClr>
                </a:solidFill>
              </a:rPr>
              <a:pPr>
                <a:defRPr/>
              </a:pPr>
              <a:t>‹#›</a:t>
            </a:fld>
            <a:endParaRPr lang="en-GB">
              <a:solidFill>
                <a:srgbClr val="DBF5F9">
                  <a:shade val="90000"/>
                </a:srgbClr>
              </a:solidFill>
            </a:endParaRPr>
          </a:p>
        </p:txBody>
      </p:sp>
    </p:spTree>
    <p:extLst>
      <p:ext uri="{BB962C8B-B14F-4D97-AF65-F5344CB8AC3E}">
        <p14:creationId xmlns:p14="http://schemas.microsoft.com/office/powerpoint/2010/main" val="385992654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088"/>
            <a:ext cx="10972800" cy="1143000"/>
          </a:xfrm>
        </p:spPr>
        <p:txBody>
          <a:bodyPr/>
          <a:lstStyle/>
          <a:p>
            <a:r>
              <a:rPr lang="pl-PL" smtClean="0"/>
              <a:t>Kliknij, aby edytować styl</a:t>
            </a:r>
            <a:endParaRPr lang="en-US"/>
          </a:p>
        </p:txBody>
      </p:sp>
      <p:sp>
        <p:nvSpPr>
          <p:cNvPr id="3" name="Symbol zastępczy zawartości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zawartości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9"/>
          <p:cNvSpPr>
            <a:spLocks noGrp="1"/>
          </p:cNvSpPr>
          <p:nvPr>
            <p:ph type="dt" sz="half" idx="10"/>
          </p:nvPr>
        </p:nvSpPr>
        <p:spPr/>
        <p:txBody>
          <a:bodyPr/>
          <a:lstStyle>
            <a:lvl1pPr>
              <a:defRPr/>
            </a:lvl1pPr>
          </a:lstStyle>
          <a:p>
            <a:pPr>
              <a:defRPr/>
            </a:pPr>
            <a:fld id="{CDCD7707-843F-4465-9743-79E1CB6247F5}" type="datetime1">
              <a:rPr lang="pl-PL" smtClean="0">
                <a:solidFill>
                  <a:srgbClr val="04617B">
                    <a:shade val="90000"/>
                  </a:srgbClr>
                </a:solidFill>
              </a:rPr>
              <a:pPr>
                <a:defRPr/>
              </a:pPr>
              <a:t>16.04.2022</a:t>
            </a:fld>
            <a:endParaRPr lang="en-GB">
              <a:solidFill>
                <a:srgbClr val="04617B">
                  <a:shade val="90000"/>
                </a:srgbClr>
              </a:solidFill>
            </a:endParaRPr>
          </a:p>
        </p:txBody>
      </p:sp>
      <p:sp>
        <p:nvSpPr>
          <p:cNvPr id="6" name="Symbol zastępczy stopki 21"/>
          <p:cNvSpPr>
            <a:spLocks noGrp="1"/>
          </p:cNvSpPr>
          <p:nvPr>
            <p:ph type="ftr" sz="quarter" idx="11"/>
          </p:nvPr>
        </p:nvSpPr>
        <p:spPr/>
        <p:txBody>
          <a:bodyPr/>
          <a:lstStyle>
            <a:lvl1pPr>
              <a:defRPr/>
            </a:lvl1pPr>
          </a:lstStyle>
          <a:p>
            <a:pPr>
              <a:defRPr/>
            </a:pPr>
            <a:r>
              <a:rPr lang="en-GB" smtClean="0">
                <a:solidFill>
                  <a:srgbClr val="04617B">
                    <a:shade val="90000"/>
                  </a:srgbClr>
                </a:solidFill>
              </a:rPr>
              <a:t>kancelaria@witoldsrokosz.pl witold.srokosz@uwr.edu.pl</a:t>
            </a:r>
            <a:endParaRPr lang="en-GB">
              <a:solidFill>
                <a:srgbClr val="04617B">
                  <a:shade val="90000"/>
                </a:srgbClr>
              </a:solidFill>
            </a:endParaRPr>
          </a:p>
        </p:txBody>
      </p:sp>
      <p:sp>
        <p:nvSpPr>
          <p:cNvPr id="7" name="Symbol zastępczy numeru slajdu 17"/>
          <p:cNvSpPr>
            <a:spLocks noGrp="1"/>
          </p:cNvSpPr>
          <p:nvPr>
            <p:ph type="sldNum" sz="quarter" idx="12"/>
          </p:nvPr>
        </p:nvSpPr>
        <p:spPr/>
        <p:txBody>
          <a:bodyPr/>
          <a:lstStyle>
            <a:lvl1pPr>
              <a:defRPr/>
            </a:lvl1pPr>
          </a:lstStyle>
          <a:p>
            <a:pPr>
              <a:defRPr/>
            </a:pPr>
            <a:fld id="{D69C3CBA-200E-4F66-9D8B-14631120184E}" type="slidenum">
              <a:rPr lang="en-GB">
                <a:solidFill>
                  <a:srgbClr val="04617B">
                    <a:shade val="90000"/>
                  </a:srgbClr>
                </a:solidFill>
              </a:rPr>
              <a:pPr>
                <a:defRPr/>
              </a:pPr>
              <a:t>‹#›</a:t>
            </a:fld>
            <a:endParaRPr lang="en-GB">
              <a:solidFill>
                <a:srgbClr val="04617B">
                  <a:shade val="90000"/>
                </a:srgbClr>
              </a:solidFill>
            </a:endParaRPr>
          </a:p>
        </p:txBody>
      </p:sp>
    </p:spTree>
    <p:extLst>
      <p:ext uri="{BB962C8B-B14F-4D97-AF65-F5344CB8AC3E}">
        <p14:creationId xmlns:p14="http://schemas.microsoft.com/office/powerpoint/2010/main" val="84766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088"/>
            <a:ext cx="10972800" cy="1143000"/>
          </a:xfrm>
        </p:spPr>
        <p:txBody>
          <a:bodyPr/>
          <a:lstStyle>
            <a:lvl1pPr>
              <a:defRPr/>
            </a:lvl1pPr>
          </a:lstStyle>
          <a:p>
            <a:r>
              <a:rPr lang="pl-PL" smtClean="0"/>
              <a:t>Kliknij, aby edytować styl</a:t>
            </a:r>
            <a:endParaRPr lang="en-US"/>
          </a:p>
        </p:txBody>
      </p:sp>
      <p:sp>
        <p:nvSpPr>
          <p:cNvPr id="3" name="Symbol zastępczy tekstu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pl-PL" smtClean="0"/>
              <a:t>Kliknij, aby edytować style wzorca tekstu</a:t>
            </a:r>
          </a:p>
        </p:txBody>
      </p:sp>
      <p:sp>
        <p:nvSpPr>
          <p:cNvPr id="4" name="Symbol zastępczy tekstu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pl-PL" smtClean="0"/>
              <a:t>Kliknij, aby edytować style wzorca tekstu</a:t>
            </a:r>
          </a:p>
        </p:txBody>
      </p:sp>
      <p:sp>
        <p:nvSpPr>
          <p:cNvPr id="5" name="Symbol zastępczy zawartości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6" name="Symbol zastępczy zawartości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Symbol zastępczy daty 9"/>
          <p:cNvSpPr>
            <a:spLocks noGrp="1"/>
          </p:cNvSpPr>
          <p:nvPr>
            <p:ph type="dt" sz="half" idx="10"/>
          </p:nvPr>
        </p:nvSpPr>
        <p:spPr/>
        <p:txBody>
          <a:bodyPr/>
          <a:lstStyle>
            <a:lvl1pPr>
              <a:defRPr/>
            </a:lvl1pPr>
          </a:lstStyle>
          <a:p>
            <a:pPr>
              <a:defRPr/>
            </a:pPr>
            <a:fld id="{3288471F-4390-484F-81F5-956CFCF1485D}" type="datetime1">
              <a:rPr lang="pl-PL" smtClean="0">
                <a:solidFill>
                  <a:srgbClr val="04617B">
                    <a:shade val="90000"/>
                  </a:srgbClr>
                </a:solidFill>
              </a:rPr>
              <a:pPr>
                <a:defRPr/>
              </a:pPr>
              <a:t>16.04.2022</a:t>
            </a:fld>
            <a:endParaRPr lang="en-GB">
              <a:solidFill>
                <a:srgbClr val="04617B">
                  <a:shade val="90000"/>
                </a:srgbClr>
              </a:solidFill>
            </a:endParaRPr>
          </a:p>
        </p:txBody>
      </p:sp>
      <p:sp>
        <p:nvSpPr>
          <p:cNvPr id="8" name="Symbol zastępczy stopki 21"/>
          <p:cNvSpPr>
            <a:spLocks noGrp="1"/>
          </p:cNvSpPr>
          <p:nvPr>
            <p:ph type="ftr" sz="quarter" idx="11"/>
          </p:nvPr>
        </p:nvSpPr>
        <p:spPr/>
        <p:txBody>
          <a:bodyPr/>
          <a:lstStyle>
            <a:lvl1pPr>
              <a:defRPr/>
            </a:lvl1pPr>
          </a:lstStyle>
          <a:p>
            <a:pPr>
              <a:defRPr/>
            </a:pPr>
            <a:r>
              <a:rPr lang="en-GB" smtClean="0">
                <a:solidFill>
                  <a:srgbClr val="04617B">
                    <a:shade val="90000"/>
                  </a:srgbClr>
                </a:solidFill>
              </a:rPr>
              <a:t>kancelaria@witoldsrokosz.pl witold.srokosz@uwr.edu.pl</a:t>
            </a:r>
            <a:endParaRPr lang="en-GB">
              <a:solidFill>
                <a:srgbClr val="04617B">
                  <a:shade val="90000"/>
                </a:srgbClr>
              </a:solidFill>
            </a:endParaRPr>
          </a:p>
        </p:txBody>
      </p:sp>
      <p:sp>
        <p:nvSpPr>
          <p:cNvPr id="9" name="Symbol zastępczy numeru slajdu 17"/>
          <p:cNvSpPr>
            <a:spLocks noGrp="1"/>
          </p:cNvSpPr>
          <p:nvPr>
            <p:ph type="sldNum" sz="quarter" idx="12"/>
          </p:nvPr>
        </p:nvSpPr>
        <p:spPr/>
        <p:txBody>
          <a:bodyPr/>
          <a:lstStyle>
            <a:lvl1pPr>
              <a:defRPr/>
            </a:lvl1pPr>
          </a:lstStyle>
          <a:p>
            <a:pPr>
              <a:defRPr/>
            </a:pPr>
            <a:fld id="{85AA0B36-E33D-45EE-A842-F5546225E9C0}" type="slidenum">
              <a:rPr lang="en-GB">
                <a:solidFill>
                  <a:srgbClr val="04617B">
                    <a:shade val="90000"/>
                  </a:srgbClr>
                </a:solidFill>
              </a:rPr>
              <a:pPr>
                <a:defRPr/>
              </a:pPr>
              <a:t>‹#›</a:t>
            </a:fld>
            <a:endParaRPr lang="en-GB">
              <a:solidFill>
                <a:srgbClr val="04617B">
                  <a:shade val="90000"/>
                </a:srgbClr>
              </a:solidFill>
            </a:endParaRPr>
          </a:p>
        </p:txBody>
      </p:sp>
    </p:spTree>
    <p:extLst>
      <p:ext uri="{BB962C8B-B14F-4D97-AF65-F5344CB8AC3E}">
        <p14:creationId xmlns:p14="http://schemas.microsoft.com/office/powerpoint/2010/main" val="2689512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pl-PL" smtClean="0"/>
              <a:t>Kliknij, aby edytować styl</a:t>
            </a:r>
            <a:endParaRPr lang="en-US"/>
          </a:p>
        </p:txBody>
      </p:sp>
      <p:sp>
        <p:nvSpPr>
          <p:cNvPr id="3" name="Symbol zastępczy daty 9"/>
          <p:cNvSpPr>
            <a:spLocks noGrp="1"/>
          </p:cNvSpPr>
          <p:nvPr>
            <p:ph type="dt" sz="half" idx="10"/>
          </p:nvPr>
        </p:nvSpPr>
        <p:spPr/>
        <p:txBody>
          <a:bodyPr/>
          <a:lstStyle>
            <a:lvl1pPr>
              <a:defRPr/>
            </a:lvl1pPr>
          </a:lstStyle>
          <a:p>
            <a:pPr>
              <a:defRPr/>
            </a:pPr>
            <a:fld id="{555E7E11-BE74-4937-AAB7-4A7D9A22137E}" type="datetime1">
              <a:rPr lang="pl-PL" smtClean="0">
                <a:solidFill>
                  <a:srgbClr val="04617B">
                    <a:shade val="90000"/>
                  </a:srgbClr>
                </a:solidFill>
              </a:rPr>
              <a:pPr>
                <a:defRPr/>
              </a:pPr>
              <a:t>16.04.2022</a:t>
            </a:fld>
            <a:endParaRPr lang="en-GB">
              <a:solidFill>
                <a:srgbClr val="04617B">
                  <a:shade val="90000"/>
                </a:srgbClr>
              </a:solidFill>
            </a:endParaRPr>
          </a:p>
        </p:txBody>
      </p:sp>
      <p:sp>
        <p:nvSpPr>
          <p:cNvPr id="4" name="Symbol zastępczy stopki 21"/>
          <p:cNvSpPr>
            <a:spLocks noGrp="1"/>
          </p:cNvSpPr>
          <p:nvPr>
            <p:ph type="ftr" sz="quarter" idx="11"/>
          </p:nvPr>
        </p:nvSpPr>
        <p:spPr/>
        <p:txBody>
          <a:bodyPr/>
          <a:lstStyle>
            <a:lvl1pPr>
              <a:defRPr/>
            </a:lvl1pPr>
          </a:lstStyle>
          <a:p>
            <a:pPr>
              <a:defRPr/>
            </a:pPr>
            <a:r>
              <a:rPr lang="en-GB" smtClean="0">
                <a:solidFill>
                  <a:srgbClr val="04617B">
                    <a:shade val="90000"/>
                  </a:srgbClr>
                </a:solidFill>
              </a:rPr>
              <a:t>kancelaria@witoldsrokosz.pl witold.srokosz@uwr.edu.pl</a:t>
            </a:r>
            <a:endParaRPr lang="en-GB">
              <a:solidFill>
                <a:srgbClr val="04617B">
                  <a:shade val="90000"/>
                </a:srgbClr>
              </a:solidFill>
            </a:endParaRPr>
          </a:p>
        </p:txBody>
      </p:sp>
      <p:sp>
        <p:nvSpPr>
          <p:cNvPr id="5" name="Symbol zastępczy numeru slajdu 17"/>
          <p:cNvSpPr>
            <a:spLocks noGrp="1"/>
          </p:cNvSpPr>
          <p:nvPr>
            <p:ph type="sldNum" sz="quarter" idx="12"/>
          </p:nvPr>
        </p:nvSpPr>
        <p:spPr/>
        <p:txBody>
          <a:bodyPr/>
          <a:lstStyle>
            <a:lvl1pPr>
              <a:defRPr/>
            </a:lvl1pPr>
          </a:lstStyle>
          <a:p>
            <a:pPr>
              <a:defRPr/>
            </a:pPr>
            <a:fld id="{845B511F-C569-4DFB-A84E-23694C115D66}" type="slidenum">
              <a:rPr lang="en-GB">
                <a:solidFill>
                  <a:srgbClr val="04617B">
                    <a:shade val="90000"/>
                  </a:srgbClr>
                </a:solidFill>
              </a:rPr>
              <a:pPr>
                <a:defRPr/>
              </a:pPr>
              <a:t>‹#›</a:t>
            </a:fld>
            <a:endParaRPr lang="en-GB">
              <a:solidFill>
                <a:srgbClr val="04617B">
                  <a:shade val="90000"/>
                </a:srgbClr>
              </a:solidFill>
            </a:endParaRPr>
          </a:p>
        </p:txBody>
      </p:sp>
    </p:spTree>
    <p:extLst>
      <p:ext uri="{BB962C8B-B14F-4D97-AF65-F5344CB8AC3E}">
        <p14:creationId xmlns:p14="http://schemas.microsoft.com/office/powerpoint/2010/main" val="3710907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9"/>
          <p:cNvSpPr>
            <a:spLocks noGrp="1"/>
          </p:cNvSpPr>
          <p:nvPr>
            <p:ph type="dt" sz="half" idx="10"/>
          </p:nvPr>
        </p:nvSpPr>
        <p:spPr/>
        <p:txBody>
          <a:bodyPr/>
          <a:lstStyle>
            <a:lvl1pPr>
              <a:defRPr/>
            </a:lvl1pPr>
          </a:lstStyle>
          <a:p>
            <a:pPr>
              <a:defRPr/>
            </a:pPr>
            <a:fld id="{D18F3475-7420-4235-8808-2A1CC2B9F12A}" type="datetime1">
              <a:rPr lang="pl-PL" smtClean="0">
                <a:solidFill>
                  <a:srgbClr val="04617B">
                    <a:shade val="90000"/>
                  </a:srgbClr>
                </a:solidFill>
              </a:rPr>
              <a:pPr>
                <a:defRPr/>
              </a:pPr>
              <a:t>16.04.2022</a:t>
            </a:fld>
            <a:endParaRPr lang="en-GB">
              <a:solidFill>
                <a:srgbClr val="04617B">
                  <a:shade val="90000"/>
                </a:srgbClr>
              </a:solidFill>
            </a:endParaRPr>
          </a:p>
        </p:txBody>
      </p:sp>
      <p:sp>
        <p:nvSpPr>
          <p:cNvPr id="3" name="Symbol zastępczy stopki 21"/>
          <p:cNvSpPr>
            <a:spLocks noGrp="1"/>
          </p:cNvSpPr>
          <p:nvPr>
            <p:ph type="ftr" sz="quarter" idx="11"/>
          </p:nvPr>
        </p:nvSpPr>
        <p:spPr/>
        <p:txBody>
          <a:bodyPr/>
          <a:lstStyle>
            <a:lvl1pPr>
              <a:defRPr/>
            </a:lvl1pPr>
          </a:lstStyle>
          <a:p>
            <a:pPr>
              <a:defRPr/>
            </a:pPr>
            <a:r>
              <a:rPr lang="en-GB" smtClean="0">
                <a:solidFill>
                  <a:srgbClr val="04617B">
                    <a:shade val="90000"/>
                  </a:srgbClr>
                </a:solidFill>
              </a:rPr>
              <a:t>kancelaria@witoldsrokosz.pl witold.srokosz@uwr.edu.pl</a:t>
            </a:r>
            <a:endParaRPr lang="en-GB">
              <a:solidFill>
                <a:srgbClr val="04617B">
                  <a:shade val="90000"/>
                </a:srgbClr>
              </a:solidFill>
            </a:endParaRPr>
          </a:p>
        </p:txBody>
      </p:sp>
      <p:sp>
        <p:nvSpPr>
          <p:cNvPr id="4" name="Symbol zastępczy numeru slajdu 17"/>
          <p:cNvSpPr>
            <a:spLocks noGrp="1"/>
          </p:cNvSpPr>
          <p:nvPr>
            <p:ph type="sldNum" sz="quarter" idx="12"/>
          </p:nvPr>
        </p:nvSpPr>
        <p:spPr/>
        <p:txBody>
          <a:bodyPr/>
          <a:lstStyle>
            <a:lvl1pPr>
              <a:defRPr/>
            </a:lvl1pPr>
          </a:lstStyle>
          <a:p>
            <a:pPr>
              <a:defRPr/>
            </a:pPr>
            <a:fld id="{D5A13D3C-DF8C-4014-9884-5422334278E1}" type="slidenum">
              <a:rPr lang="en-GB">
                <a:solidFill>
                  <a:srgbClr val="04617B">
                    <a:shade val="90000"/>
                  </a:srgbClr>
                </a:solidFill>
              </a:rPr>
              <a:pPr>
                <a:defRPr/>
              </a:pPr>
              <a:t>‹#›</a:t>
            </a:fld>
            <a:endParaRPr lang="en-GB">
              <a:solidFill>
                <a:srgbClr val="04617B">
                  <a:shade val="90000"/>
                </a:srgbClr>
              </a:solidFill>
            </a:endParaRPr>
          </a:p>
        </p:txBody>
      </p:sp>
    </p:spTree>
    <p:extLst>
      <p:ext uri="{BB962C8B-B14F-4D97-AF65-F5344CB8AC3E}">
        <p14:creationId xmlns:p14="http://schemas.microsoft.com/office/powerpoint/2010/main" val="941626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pl-PL" smtClean="0"/>
              <a:t>Kliknij, aby edytować styl</a:t>
            </a:r>
            <a:endParaRPr lang="en-US"/>
          </a:p>
        </p:txBody>
      </p:sp>
      <p:sp>
        <p:nvSpPr>
          <p:cNvPr id="3" name="Symbol zastępczy tekstu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pl-PL" smtClean="0"/>
              <a:t>Kliknij, aby edytować style wzorca tekstu</a:t>
            </a:r>
          </a:p>
        </p:txBody>
      </p:sp>
      <p:sp>
        <p:nvSpPr>
          <p:cNvPr id="4" name="Symbol zastępczy zawartości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9"/>
          <p:cNvSpPr>
            <a:spLocks noGrp="1"/>
          </p:cNvSpPr>
          <p:nvPr>
            <p:ph type="dt" sz="half" idx="10"/>
          </p:nvPr>
        </p:nvSpPr>
        <p:spPr/>
        <p:txBody>
          <a:bodyPr/>
          <a:lstStyle>
            <a:lvl1pPr>
              <a:defRPr/>
            </a:lvl1pPr>
          </a:lstStyle>
          <a:p>
            <a:pPr>
              <a:defRPr/>
            </a:pPr>
            <a:fld id="{62B56D5B-4EBD-44B3-854D-936139DF6871}" type="datetime1">
              <a:rPr lang="pl-PL" smtClean="0">
                <a:solidFill>
                  <a:srgbClr val="04617B">
                    <a:shade val="90000"/>
                  </a:srgbClr>
                </a:solidFill>
              </a:rPr>
              <a:pPr>
                <a:defRPr/>
              </a:pPr>
              <a:t>16.04.2022</a:t>
            </a:fld>
            <a:endParaRPr lang="en-GB">
              <a:solidFill>
                <a:srgbClr val="04617B">
                  <a:shade val="90000"/>
                </a:srgbClr>
              </a:solidFill>
            </a:endParaRPr>
          </a:p>
        </p:txBody>
      </p:sp>
      <p:sp>
        <p:nvSpPr>
          <p:cNvPr id="6" name="Symbol zastępczy stopki 21"/>
          <p:cNvSpPr>
            <a:spLocks noGrp="1"/>
          </p:cNvSpPr>
          <p:nvPr>
            <p:ph type="ftr" sz="quarter" idx="11"/>
          </p:nvPr>
        </p:nvSpPr>
        <p:spPr/>
        <p:txBody>
          <a:bodyPr/>
          <a:lstStyle>
            <a:lvl1pPr>
              <a:defRPr/>
            </a:lvl1pPr>
          </a:lstStyle>
          <a:p>
            <a:pPr>
              <a:defRPr/>
            </a:pPr>
            <a:r>
              <a:rPr lang="en-GB" smtClean="0">
                <a:solidFill>
                  <a:srgbClr val="04617B">
                    <a:shade val="90000"/>
                  </a:srgbClr>
                </a:solidFill>
              </a:rPr>
              <a:t>kancelaria@witoldsrokosz.pl witold.srokosz@uwr.edu.pl</a:t>
            </a:r>
            <a:endParaRPr lang="en-GB">
              <a:solidFill>
                <a:srgbClr val="04617B">
                  <a:shade val="90000"/>
                </a:srgbClr>
              </a:solidFill>
            </a:endParaRPr>
          </a:p>
        </p:txBody>
      </p:sp>
      <p:sp>
        <p:nvSpPr>
          <p:cNvPr id="7" name="Symbol zastępczy numeru slajdu 17"/>
          <p:cNvSpPr>
            <a:spLocks noGrp="1"/>
          </p:cNvSpPr>
          <p:nvPr>
            <p:ph type="sldNum" sz="quarter" idx="12"/>
          </p:nvPr>
        </p:nvSpPr>
        <p:spPr/>
        <p:txBody>
          <a:bodyPr/>
          <a:lstStyle>
            <a:lvl1pPr>
              <a:defRPr/>
            </a:lvl1pPr>
          </a:lstStyle>
          <a:p>
            <a:pPr>
              <a:defRPr/>
            </a:pPr>
            <a:fld id="{CBFCD892-6C18-4E12-8D69-C883E7F512BE}" type="slidenum">
              <a:rPr lang="en-GB">
                <a:solidFill>
                  <a:srgbClr val="04617B">
                    <a:shade val="90000"/>
                  </a:srgbClr>
                </a:solidFill>
              </a:rPr>
              <a:pPr>
                <a:defRPr/>
              </a:pPr>
              <a:t>‹#›</a:t>
            </a:fld>
            <a:endParaRPr lang="en-GB">
              <a:solidFill>
                <a:srgbClr val="04617B">
                  <a:shade val="90000"/>
                </a:srgbClr>
              </a:solidFill>
            </a:endParaRPr>
          </a:p>
        </p:txBody>
      </p:sp>
    </p:spTree>
    <p:extLst>
      <p:ext uri="{BB962C8B-B14F-4D97-AF65-F5344CB8AC3E}">
        <p14:creationId xmlns:p14="http://schemas.microsoft.com/office/powerpoint/2010/main" val="3862746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5" name="Prostokąt ze ściętym i zaokrąglonym rogiem 4"/>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6" name="Trójkąt prostokątny 5"/>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7" name="Dowolny kształt 6"/>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Dowolny kształt 7"/>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2" name="Tytuł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pl-PL" smtClean="0"/>
              <a:t>Kliknij, aby edytować styl</a:t>
            </a:r>
            <a:endParaRPr lang="en-US"/>
          </a:p>
        </p:txBody>
      </p:sp>
      <p:sp>
        <p:nvSpPr>
          <p:cNvPr id="4" name="Symbol zastępczy tekstu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pl-PL" smtClean="0"/>
              <a:t>Kliknij, aby edytować style wzorca tekstu</a:t>
            </a:r>
          </a:p>
        </p:txBody>
      </p:sp>
      <p:sp>
        <p:nvSpPr>
          <p:cNvPr id="3" name="Symbol zastępczy obrazu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pl-PL" noProof="0" smtClean="0"/>
              <a:t>Kliknij ikonę, aby dodać obraz</a:t>
            </a:r>
            <a:endParaRPr lang="en-US" noProof="0" dirty="0"/>
          </a:p>
        </p:txBody>
      </p:sp>
      <p:sp>
        <p:nvSpPr>
          <p:cNvPr id="9" name="Symbol zastępczy daty 4"/>
          <p:cNvSpPr>
            <a:spLocks noGrp="1"/>
          </p:cNvSpPr>
          <p:nvPr>
            <p:ph type="dt" sz="half" idx="10"/>
          </p:nvPr>
        </p:nvSpPr>
        <p:spPr/>
        <p:txBody>
          <a:bodyPr/>
          <a:lstStyle>
            <a:lvl1pPr>
              <a:defRPr/>
            </a:lvl1pPr>
          </a:lstStyle>
          <a:p>
            <a:pPr>
              <a:defRPr/>
            </a:pPr>
            <a:fld id="{3424DAB9-DE90-4C22-866D-4E68CC5519CF}" type="datetime1">
              <a:rPr lang="pl-PL" smtClean="0">
                <a:solidFill>
                  <a:srgbClr val="04617B">
                    <a:shade val="90000"/>
                  </a:srgbClr>
                </a:solidFill>
              </a:rPr>
              <a:pPr>
                <a:defRPr/>
              </a:pPr>
              <a:t>16.04.2022</a:t>
            </a:fld>
            <a:endParaRPr lang="en-GB">
              <a:solidFill>
                <a:srgbClr val="04617B">
                  <a:shade val="90000"/>
                </a:srgbClr>
              </a:solidFill>
            </a:endParaRPr>
          </a:p>
        </p:txBody>
      </p:sp>
      <p:sp>
        <p:nvSpPr>
          <p:cNvPr id="10" name="Symbol zastępczy stopki 5"/>
          <p:cNvSpPr>
            <a:spLocks noGrp="1"/>
          </p:cNvSpPr>
          <p:nvPr>
            <p:ph type="ftr" sz="quarter" idx="11"/>
          </p:nvPr>
        </p:nvSpPr>
        <p:spPr/>
        <p:txBody>
          <a:bodyPr/>
          <a:lstStyle>
            <a:lvl1pPr>
              <a:defRPr/>
            </a:lvl1pPr>
          </a:lstStyle>
          <a:p>
            <a:pPr>
              <a:defRPr/>
            </a:pPr>
            <a:r>
              <a:rPr lang="en-GB" smtClean="0">
                <a:solidFill>
                  <a:srgbClr val="04617B">
                    <a:shade val="90000"/>
                  </a:srgbClr>
                </a:solidFill>
              </a:rPr>
              <a:t>kancelaria@witoldsrokosz.pl witold.srokosz@uwr.edu.pl</a:t>
            </a:r>
            <a:endParaRPr lang="en-GB">
              <a:solidFill>
                <a:srgbClr val="04617B">
                  <a:shade val="90000"/>
                </a:srgbClr>
              </a:solidFill>
            </a:endParaRPr>
          </a:p>
        </p:txBody>
      </p:sp>
      <p:sp>
        <p:nvSpPr>
          <p:cNvPr id="11" name="Symbol zastępczy numeru slajdu 6"/>
          <p:cNvSpPr>
            <a:spLocks noGrp="1"/>
          </p:cNvSpPr>
          <p:nvPr>
            <p:ph type="sldNum" sz="quarter" idx="12"/>
          </p:nvPr>
        </p:nvSpPr>
        <p:spPr>
          <a:xfrm>
            <a:off x="10769600" y="6356351"/>
            <a:ext cx="812800" cy="365125"/>
          </a:xfrm>
        </p:spPr>
        <p:txBody>
          <a:bodyPr/>
          <a:lstStyle>
            <a:lvl1pPr>
              <a:defRPr/>
            </a:lvl1pPr>
          </a:lstStyle>
          <a:p>
            <a:pPr>
              <a:defRPr/>
            </a:pPr>
            <a:fld id="{A2BDBF51-75F3-4BEF-9378-30D0CC0F5150}" type="slidenum">
              <a:rPr lang="en-GB">
                <a:solidFill>
                  <a:srgbClr val="04617B">
                    <a:shade val="90000"/>
                  </a:srgbClr>
                </a:solidFill>
              </a:rPr>
              <a:pPr>
                <a:defRPr/>
              </a:pPr>
              <a:t>‹#›</a:t>
            </a:fld>
            <a:endParaRPr lang="en-GB">
              <a:solidFill>
                <a:srgbClr val="04617B">
                  <a:shade val="90000"/>
                </a:srgbClr>
              </a:solidFill>
            </a:endParaRPr>
          </a:p>
        </p:txBody>
      </p:sp>
    </p:spTree>
    <p:extLst>
      <p:ext uri="{BB962C8B-B14F-4D97-AF65-F5344CB8AC3E}">
        <p14:creationId xmlns:p14="http://schemas.microsoft.com/office/powerpoint/2010/main" val="1140044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Dowolny kształt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Dowolny kształt 7"/>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1028" name="Symbol zastępczy tytułu 8"/>
          <p:cNvSpPr>
            <a:spLocks noGrp="1"/>
          </p:cNvSpPr>
          <p:nvPr>
            <p:ph type="title"/>
          </p:nvPr>
        </p:nvSpPr>
        <p:spPr bwMode="auto">
          <a:xfrm>
            <a:off x="609600" y="704850"/>
            <a:ext cx="109728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pl-PL" smtClean="0"/>
              <a:t>Kliknij, aby edytować styl</a:t>
            </a:r>
            <a:endParaRPr lang="en-US" smtClean="0"/>
          </a:p>
        </p:txBody>
      </p:sp>
      <p:sp>
        <p:nvSpPr>
          <p:cNvPr id="1029" name="Symbol zastępczy tekstu 29"/>
          <p:cNvSpPr>
            <a:spLocks noGrp="1"/>
          </p:cNvSpPr>
          <p:nvPr>
            <p:ph type="body" idx="1"/>
          </p:nvPr>
        </p:nvSpPr>
        <p:spPr bwMode="auto">
          <a:xfrm>
            <a:off x="609600" y="1935164"/>
            <a:ext cx="109728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smtClean="0"/>
          </a:p>
        </p:txBody>
      </p:sp>
      <p:sp>
        <p:nvSpPr>
          <p:cNvPr id="10" name="Symbol zastępczy daty 9"/>
          <p:cNvSpPr>
            <a:spLocks noGrp="1"/>
          </p:cNvSpPr>
          <p:nvPr>
            <p:ph type="dt" sz="half" idx="2"/>
          </p:nvPr>
        </p:nvSpPr>
        <p:spPr>
          <a:xfrm>
            <a:off x="609600" y="6356351"/>
            <a:ext cx="28448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E6E6386D-80DC-4E9F-B0A3-FE29DDF96EAE}" type="datetime1">
              <a:rPr lang="pl-PL">
                <a:solidFill>
                  <a:srgbClr val="04617B">
                    <a:shade val="90000"/>
                  </a:srgbClr>
                </a:solidFill>
              </a:rPr>
              <a:pPr>
                <a:defRPr/>
              </a:pPr>
              <a:t>16.04.2022</a:t>
            </a:fld>
            <a:endParaRPr lang="en-GB">
              <a:solidFill>
                <a:srgbClr val="04617B">
                  <a:shade val="90000"/>
                </a:srgbClr>
              </a:solidFill>
            </a:endParaRPr>
          </a:p>
        </p:txBody>
      </p:sp>
      <p:sp>
        <p:nvSpPr>
          <p:cNvPr id="22" name="Symbol zastępczy stopki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r>
              <a:rPr lang="en-GB" smtClean="0">
                <a:solidFill>
                  <a:srgbClr val="04617B">
                    <a:shade val="90000"/>
                  </a:srgbClr>
                </a:solidFill>
              </a:rPr>
              <a:t>kancelaria@witoldsrokosz.pl witold.srokosz@uwr.edu.pl</a:t>
            </a:r>
            <a:endParaRPr lang="en-GB">
              <a:solidFill>
                <a:srgbClr val="04617B">
                  <a:shade val="90000"/>
                </a:srgbClr>
              </a:solidFill>
            </a:endParaRPr>
          </a:p>
        </p:txBody>
      </p:sp>
      <p:sp>
        <p:nvSpPr>
          <p:cNvPr id="18" name="Symbol zastępczy numeru slajdu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B03AD1F5-E54A-442B-A6BF-DC154331F666}" type="slidenum">
              <a:rPr lang="en-GB">
                <a:solidFill>
                  <a:srgbClr val="04617B">
                    <a:shade val="90000"/>
                  </a:srgbClr>
                </a:solidFill>
              </a:rPr>
              <a:pPr>
                <a:defRPr/>
              </a:pPr>
              <a:t>‹#›</a:t>
            </a:fld>
            <a:endParaRPr lang="en-GB">
              <a:solidFill>
                <a:srgbClr val="04617B">
                  <a:shade val="90000"/>
                </a:srgbClr>
              </a:solidFill>
            </a:endParaRPr>
          </a:p>
        </p:txBody>
      </p:sp>
      <p:grpSp>
        <p:nvGrpSpPr>
          <p:cNvPr id="1033" name="Grupa 1"/>
          <p:cNvGrpSpPr>
            <a:grpSpLocks/>
          </p:cNvGrpSpPr>
          <p:nvPr/>
        </p:nvGrpSpPr>
        <p:grpSpPr bwMode="auto">
          <a:xfrm>
            <a:off x="-25399" y="203200"/>
            <a:ext cx="12240684" cy="647700"/>
            <a:chOff x="-19045" y="216550"/>
            <a:chExt cx="9180548" cy="649224"/>
          </a:xfrm>
        </p:grpSpPr>
        <p:sp>
          <p:nvSpPr>
            <p:cNvPr id="12" name="Dowolny kształt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sp>
          <p:nvSpPr>
            <p:cNvPr id="13" name="Dowolny kształt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grpSp>
    </p:spTree>
    <p:extLst>
      <p:ext uri="{BB962C8B-B14F-4D97-AF65-F5344CB8AC3E}">
        <p14:creationId xmlns:p14="http://schemas.microsoft.com/office/powerpoint/2010/main" val="11427945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coinbase.com/legal/user_agreement/ireland_europe"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knf.gov.pl/komunikacja/komunikaty?articleId=74107&amp;p_id=18"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binance.com/pl/term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knf.gov.pl/dla_konsumenta/ostrzezenia_publiczn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zondaglobal.com/pl/legal/zonda-pay/licencja" TargetMode="External"/><Relationship Id="rId2" Type="http://schemas.openxmlformats.org/officeDocument/2006/relationships/hyperlink" Target="https://www.fiu.ee/en" TargetMode="External"/><Relationship Id="rId1" Type="http://schemas.openxmlformats.org/officeDocument/2006/relationships/slideLayout" Target="../slideLayouts/slideLayout2.xml"/><Relationship Id="rId4" Type="http://schemas.openxmlformats.org/officeDocument/2006/relationships/hyperlink" Target="https://www.fiu.ee/en/node/86"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riigiteataja.ee/en/eli/ee/502122020003/consolide/current" TargetMode="External"/><Relationship Id="rId2" Type="http://schemas.openxmlformats.org/officeDocument/2006/relationships/hyperlink" Target="https://zondaglobal.com/pl/legal/zonda-exchange/regulamin-swiadczenia-uslu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zondaglobal.com/pl/safety/zonda-exchange/zonda-jako-pierwsza-spelnia-wymogi-estonskiej-fiu"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135560" y="692696"/>
            <a:ext cx="7851648" cy="3456384"/>
          </a:xfrm>
        </p:spPr>
        <p:txBody>
          <a:bodyPr>
            <a:noAutofit/>
          </a:bodyPr>
          <a:lstStyle/>
          <a:p>
            <a:pPr algn="ct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4000" dirty="0"/>
              <a:t/>
            </a:r>
            <a:br>
              <a:rPr lang="pl-PL" sz="4000" dirty="0"/>
            </a:br>
            <a:r>
              <a:rPr lang="pl-PL" sz="3600" i="1" dirty="0"/>
              <a:t/>
            </a:r>
            <a:br>
              <a:rPr lang="pl-PL" sz="3600" i="1" dirty="0"/>
            </a:br>
            <a:r>
              <a:rPr lang="pl-PL" sz="3600" dirty="0"/>
              <a:t/>
            </a:r>
            <a:br>
              <a:rPr lang="pl-PL" sz="3600" dirty="0"/>
            </a:br>
            <a:r>
              <a:rPr lang="pl-PL" sz="28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pl-PL" sz="28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pl-PL" sz="2800" b="0" dirty="0">
                <a:solidFill>
                  <a:schemeClr val="tx1"/>
                </a:solidFill>
                <a:effectLst/>
                <a:latin typeface="Times New Roman" pitchFamily="18" charset="0"/>
                <a:cs typeface="Times New Roman" pitchFamily="18" charset="0"/>
              </a:rPr>
              <a:t/>
            </a:r>
            <a:br>
              <a:rPr lang="pl-PL" sz="2800" b="0" dirty="0">
                <a:solidFill>
                  <a:schemeClr val="tx1"/>
                </a:solidFill>
                <a:effectLst/>
                <a:latin typeface="Times New Roman" pitchFamily="18" charset="0"/>
                <a:cs typeface="Times New Roman" pitchFamily="18" charset="0"/>
              </a:rPr>
            </a:br>
            <a:endParaRPr lang="pl-PL" sz="2800" b="0" dirty="0">
              <a:solidFill>
                <a:schemeClr val="tx1"/>
              </a:solidFill>
              <a:effectLst/>
              <a:latin typeface="Times New Roman" pitchFamily="18" charset="0"/>
              <a:cs typeface="Times New Roman" pitchFamily="18" charset="0"/>
            </a:endParaRPr>
          </a:p>
        </p:txBody>
      </p:sp>
      <p:sp>
        <p:nvSpPr>
          <p:cNvPr id="3" name="Podtytuł 2"/>
          <p:cNvSpPr>
            <a:spLocks noGrp="1"/>
          </p:cNvSpPr>
          <p:nvPr>
            <p:ph type="subTitle" idx="1"/>
          </p:nvPr>
        </p:nvSpPr>
        <p:spPr>
          <a:xfrm>
            <a:off x="2270615" y="3789041"/>
            <a:ext cx="7854950" cy="2786063"/>
          </a:xfrm>
        </p:spPr>
        <p:txBody>
          <a:bodyPr>
            <a:normAutofit/>
          </a:bodyPr>
          <a:lstStyle/>
          <a:p>
            <a:pPr marR="0">
              <a:lnSpc>
                <a:spcPct val="80000"/>
              </a:lnSpc>
            </a:pPr>
            <a:r>
              <a:rPr lang="pl-PL" sz="2200" dirty="0"/>
              <a:t>dr  hab. Witold Srokosz, prof. </a:t>
            </a:r>
            <a:r>
              <a:rPr lang="pl-PL" sz="2200" dirty="0" err="1"/>
              <a:t>UWr</a:t>
            </a:r>
            <a:endParaRPr lang="pl-PL" sz="2200" dirty="0"/>
          </a:p>
          <a:p>
            <a:pPr marR="0">
              <a:lnSpc>
                <a:spcPct val="80000"/>
              </a:lnSpc>
            </a:pPr>
            <a:r>
              <a:rPr lang="pl-PL" sz="2200" dirty="0"/>
              <a:t>radca prawny we Wrocławiu</a:t>
            </a:r>
          </a:p>
          <a:p>
            <a:pPr marR="0">
              <a:lnSpc>
                <a:spcPct val="80000"/>
              </a:lnSpc>
            </a:pPr>
            <a:r>
              <a:rPr lang="pl-PL" sz="2200" dirty="0"/>
              <a:t>www.witoldsrokosz.pl</a:t>
            </a:r>
          </a:p>
          <a:p>
            <a:pPr marR="0">
              <a:lnSpc>
                <a:spcPct val="80000"/>
              </a:lnSpc>
            </a:pPr>
            <a:endParaRPr lang="pl-PL" sz="2400" dirty="0"/>
          </a:p>
          <a:p>
            <a:pPr marR="0">
              <a:lnSpc>
                <a:spcPct val="80000"/>
              </a:lnSpc>
            </a:pPr>
            <a:endParaRPr lang="pl-PL" sz="2400" dirty="0"/>
          </a:p>
          <a:p>
            <a:pPr marR="0" algn="ctr">
              <a:lnSpc>
                <a:spcPct val="80000"/>
              </a:lnSpc>
            </a:pPr>
            <a:r>
              <a:rPr lang="pl-PL" sz="2400" dirty="0"/>
              <a:t>Warszawa </a:t>
            </a:r>
            <a:r>
              <a:rPr lang="pl-PL" sz="2400" dirty="0" smtClean="0"/>
              <a:t>– Wrocław</a:t>
            </a:r>
            <a:endParaRPr lang="pl-PL" sz="2400" dirty="0"/>
          </a:p>
          <a:p>
            <a:pPr marR="0" algn="ctr">
              <a:lnSpc>
                <a:spcPct val="80000"/>
              </a:lnSpc>
            </a:pPr>
            <a:r>
              <a:rPr lang="pl-PL" sz="2400" dirty="0" smtClean="0"/>
              <a:t>11 kwietnia 2022 </a:t>
            </a:r>
            <a:r>
              <a:rPr lang="pl-PL" sz="2400" dirty="0"/>
              <a:t>r.</a:t>
            </a:r>
          </a:p>
          <a:p>
            <a:pPr marR="0">
              <a:lnSpc>
                <a:spcPct val="80000"/>
              </a:lnSpc>
            </a:pPr>
            <a:endParaRPr lang="pl-PL" sz="2900" dirty="0"/>
          </a:p>
          <a:p>
            <a:pPr marR="0">
              <a:lnSpc>
                <a:spcPct val="80000"/>
              </a:lnSpc>
            </a:pPr>
            <a:endParaRPr lang="pl-PL" sz="2900" dirty="0"/>
          </a:p>
          <a:p>
            <a:pPr marR="0" algn="ctr">
              <a:lnSpc>
                <a:spcPct val="80000"/>
              </a:lnSpc>
            </a:pPr>
            <a:endParaRPr lang="pl-PL" sz="2900" dirty="0"/>
          </a:p>
          <a:p>
            <a:pPr marR="0" algn="ctr">
              <a:lnSpc>
                <a:spcPct val="80000"/>
              </a:lnSpc>
            </a:pPr>
            <a:endParaRPr lang="pl-PL" sz="2900" dirty="0"/>
          </a:p>
          <a:p>
            <a:pPr marR="0" algn="ctr">
              <a:lnSpc>
                <a:spcPct val="80000"/>
              </a:lnSpc>
            </a:pPr>
            <a:endParaRPr lang="pl-PL" sz="2400" dirty="0"/>
          </a:p>
          <a:p>
            <a:pPr marR="0">
              <a:lnSpc>
                <a:spcPct val="80000"/>
              </a:lnSpc>
            </a:pPr>
            <a:endParaRPr lang="pl-PL" sz="2400" dirty="0"/>
          </a:p>
          <a:p>
            <a:pPr marR="0">
              <a:lnSpc>
                <a:spcPct val="80000"/>
              </a:lnSpc>
            </a:pPr>
            <a:endParaRPr lang="pl-PL" sz="2400" dirty="0"/>
          </a:p>
        </p:txBody>
      </p:sp>
      <p:sp>
        <p:nvSpPr>
          <p:cNvPr id="4" name="Prostokąt 3"/>
          <p:cNvSpPr/>
          <p:nvPr/>
        </p:nvSpPr>
        <p:spPr>
          <a:xfrm>
            <a:off x="2426442" y="1304765"/>
            <a:ext cx="7560766"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pl-PL" sz="2400" b="1" dirty="0"/>
              <a:t>Uwagi do regulaminów wybranych giełd kryptowalutowych</a:t>
            </a:r>
            <a:endParaRPr lang="pl-PL" sz="2400" dirty="0">
              <a:solidFill>
                <a:prstClr val="white"/>
              </a:solidFill>
            </a:endParaRPr>
          </a:p>
        </p:txBody>
      </p:sp>
      <p:sp>
        <p:nvSpPr>
          <p:cNvPr id="5" name="Prostokąt 4"/>
          <p:cNvSpPr/>
          <p:nvPr/>
        </p:nvSpPr>
        <p:spPr>
          <a:xfrm>
            <a:off x="3482477" y="2520778"/>
            <a:ext cx="5431225" cy="8609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pl-PL" sz="2800" dirty="0" smtClean="0">
                <a:solidFill>
                  <a:prstClr val="white"/>
                </a:solidFill>
              </a:rPr>
              <a:t>Klub SXB </a:t>
            </a:r>
            <a:endParaRPr lang="pl-PL" sz="2800" dirty="0">
              <a:solidFill>
                <a:prstClr val="white"/>
              </a:solidFill>
            </a:endParaRPr>
          </a:p>
        </p:txBody>
      </p:sp>
    </p:spTree>
    <p:extLst>
      <p:ext uri="{BB962C8B-B14F-4D97-AF65-F5344CB8AC3E}">
        <p14:creationId xmlns:p14="http://schemas.microsoft.com/office/powerpoint/2010/main" val="16377594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0"/>
            <a:ext cx="10972800" cy="687345"/>
          </a:xfrm>
        </p:spPr>
        <p:txBody>
          <a:bodyPr/>
          <a:lstStyle/>
          <a:p>
            <a:pPr algn="ctr"/>
            <a:r>
              <a:rPr lang="pl-PL" dirty="0" smtClean="0"/>
              <a:t>Zonda – regulamin świadczenia usług</a:t>
            </a:r>
            <a:endParaRPr lang="pl-PL" dirty="0"/>
          </a:p>
        </p:txBody>
      </p:sp>
      <p:sp>
        <p:nvSpPr>
          <p:cNvPr id="3" name="Symbol zastępczy zawartości 2"/>
          <p:cNvSpPr>
            <a:spLocks noGrp="1"/>
          </p:cNvSpPr>
          <p:nvPr>
            <p:ph idx="1"/>
          </p:nvPr>
        </p:nvSpPr>
        <p:spPr>
          <a:xfrm>
            <a:off x="609600" y="1392196"/>
            <a:ext cx="10972800" cy="4932406"/>
          </a:xfrm>
        </p:spPr>
        <p:txBody>
          <a:bodyPr/>
          <a:lstStyle/>
          <a:p>
            <a:pPr marL="0" indent="0">
              <a:buNone/>
            </a:pPr>
            <a:r>
              <a:rPr lang="pl-PL" sz="1600" dirty="0"/>
              <a:t>§ 8 regulaminu świadczenia usług</a:t>
            </a:r>
          </a:p>
          <a:p>
            <a:pPr marL="0" indent="0">
              <a:buNone/>
            </a:pPr>
            <a:r>
              <a:rPr lang="pl-PL" sz="1600" dirty="0"/>
              <a:t>5. ZONDA nie gwarantuje, iż spis ofert zakupu lub sprzedaży kryptowalut (tzw. </a:t>
            </a:r>
            <a:r>
              <a:rPr lang="pl-PL" sz="1600" dirty="0" err="1"/>
              <a:t>orderbook</a:t>
            </a:r>
            <a:r>
              <a:rPr lang="pl-PL" sz="1600" dirty="0"/>
              <a:t>) wyświetlany w oknie przeglądarki internetowej Użytkownika odzwierciedla przez cały czas jego realne pozycje i wartości. Na wyświetlanie aktualnego kursu czy wartości ofert zakupu lub sprzedaży ma wpływ m.in. wydajność przeglądarki, a także szybkość i stabilność Internetu.</a:t>
            </a:r>
          </a:p>
          <a:p>
            <a:pPr marL="0" indent="0">
              <a:buNone/>
            </a:pPr>
            <a:r>
              <a:rPr lang="pl-PL" sz="1600" dirty="0"/>
              <a:t>8. Użytkownik może zasilać </a:t>
            </a:r>
            <a:r>
              <a:rPr lang="pl-PL" sz="1600" b="1" dirty="0"/>
              <a:t>Konto Użytkownika </a:t>
            </a:r>
            <a:r>
              <a:rPr lang="pl-PL" sz="1600" dirty="0"/>
              <a:t>metodami wymienionymi na stronie Giełdy w zakładce „Metody Płatności” oraz w instrukcjach udostępnionych na Giełdzie, z zastrzeżeniem, iż w celu zasilenia Konta Użytkownika za pośrednictwem przelewu bankowego należy podać prawidłowy tytułu przelewu dla każdej z walut FIAT</a:t>
            </a:r>
            <a:r>
              <a:rPr lang="pl-PL" sz="1600" dirty="0" smtClean="0"/>
              <a:t>.</a:t>
            </a:r>
          </a:p>
          <a:p>
            <a:pPr marL="0" indent="0">
              <a:buNone/>
            </a:pPr>
            <a:r>
              <a:rPr lang="pl-PL" sz="1600" dirty="0" smtClean="0"/>
              <a:t>[…]</a:t>
            </a:r>
            <a:endParaRPr lang="pl-PL" sz="1600" dirty="0"/>
          </a:p>
          <a:p>
            <a:pPr marL="0" indent="0">
              <a:buNone/>
            </a:pPr>
            <a:r>
              <a:rPr lang="pl-PL" sz="1600" b="1" dirty="0"/>
              <a:t>17.  ZONDA zwraca uwagę, że </a:t>
            </a:r>
            <a:r>
              <a:rPr lang="pl-PL" sz="1600" b="1" dirty="0" err="1"/>
              <a:t>kryptowaluty</a:t>
            </a:r>
            <a:r>
              <a:rPr lang="pl-PL" sz="1600" b="1" dirty="0"/>
              <a:t> nie stanowią instrumentu finansowego ani elektronicznego instrumentu płatniczego w rozumieniu przepisów prawa powszechnie obowiązującego.</a:t>
            </a:r>
          </a:p>
          <a:p>
            <a:pPr marL="0" indent="0">
              <a:buNone/>
            </a:pPr>
            <a:r>
              <a:rPr lang="pl-PL" sz="1600" b="1" dirty="0" smtClean="0"/>
              <a:t>18. Środki </a:t>
            </a:r>
            <a:r>
              <a:rPr lang="pl-PL" sz="1600" b="1" dirty="0"/>
              <a:t>pieniężne, wyrażone w walutach FIAT, wpłacane przez Użytkowników na poczet zawieranych transakcji pozostają w dyspozycji Użytkownika</a:t>
            </a:r>
            <a:r>
              <a:rPr lang="pl-PL" sz="1600" b="1" dirty="0" smtClean="0"/>
              <a:t>.</a:t>
            </a:r>
          </a:p>
          <a:p>
            <a:pPr marL="0" indent="0">
              <a:buNone/>
            </a:pPr>
            <a:r>
              <a:rPr lang="pl-PL" sz="1600" b="1" dirty="0"/>
              <a:t>19.  Akceptując niniejszy Regulamin, Użytkownik wyraża zgodę na wykorzystanie przez ZONDĘ we własnym imieniu środków przekazanych na rachunek Użytkownika wyrażonych w walutach FIAT lub </a:t>
            </a:r>
            <a:r>
              <a:rPr lang="pl-PL" sz="1600" b="1" dirty="0" err="1"/>
              <a:t>kryptowalutach</a:t>
            </a:r>
            <a:r>
              <a:rPr lang="pl-PL" sz="1600" b="1" dirty="0"/>
              <a:t> oraz </a:t>
            </a:r>
            <a:r>
              <a:rPr lang="pl-PL" sz="1600" b="1" dirty="0" err="1"/>
              <a:t>kryptowalutach</a:t>
            </a:r>
            <a:r>
              <a:rPr lang="pl-PL" sz="1600" b="1" dirty="0"/>
              <a:t> nabytych przez Użytkownika w trakcie transakcji dokonywanych na Giełdzie, bez obowiązku wypłaty Użytkownikowi jakichkolwiek odsetek za czas, w którym ZONDA korzystała z tych środków.</a:t>
            </a:r>
          </a:p>
          <a:p>
            <a:pPr marL="0" indent="0">
              <a:buNone/>
            </a:pPr>
            <a:endParaRPr lang="pl-PL" dirty="0"/>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Tree>
    <p:extLst>
      <p:ext uri="{BB962C8B-B14F-4D97-AF65-F5344CB8AC3E}">
        <p14:creationId xmlns:p14="http://schemas.microsoft.com/office/powerpoint/2010/main" val="1547594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0"/>
            <a:ext cx="10972800" cy="687345"/>
          </a:xfrm>
        </p:spPr>
        <p:txBody>
          <a:bodyPr/>
          <a:lstStyle/>
          <a:p>
            <a:r>
              <a:rPr lang="pl-PL" sz="4000" dirty="0"/>
              <a:t>Zonda </a:t>
            </a:r>
            <a:r>
              <a:rPr lang="pl-PL" sz="4000" dirty="0" smtClean="0"/>
              <a:t>– regulamin świadczenia usług</a:t>
            </a:r>
            <a:endParaRPr lang="pl-PL" sz="4000" dirty="0"/>
          </a:p>
        </p:txBody>
      </p:sp>
      <p:sp>
        <p:nvSpPr>
          <p:cNvPr id="3" name="Symbol zastępczy zawartości 2"/>
          <p:cNvSpPr>
            <a:spLocks noGrp="1"/>
          </p:cNvSpPr>
          <p:nvPr>
            <p:ph idx="1"/>
          </p:nvPr>
        </p:nvSpPr>
        <p:spPr>
          <a:xfrm>
            <a:off x="609600" y="1474574"/>
            <a:ext cx="10972800" cy="4850028"/>
          </a:xfrm>
        </p:spPr>
        <p:txBody>
          <a:bodyPr/>
          <a:lstStyle/>
          <a:p>
            <a:pPr marL="0" indent="0">
              <a:buNone/>
            </a:pPr>
            <a:r>
              <a:rPr lang="pl-PL" sz="1800" dirty="0"/>
              <a:t>22. Zonda zastrzega, iż poprzez oświadczenie opublikowane na Platformie i/lub poprzez komunikację skierowaną do Użytkowników będzie deklarować wszystkie protokoły oraz funkcjonalności, które uzupełniają lub współdziałają z walutami i </a:t>
            </a:r>
            <a:r>
              <a:rPr lang="pl-PL" sz="1800" dirty="0" err="1"/>
              <a:t>tokenami</a:t>
            </a:r>
            <a:r>
              <a:rPr lang="pl-PL" sz="1800" dirty="0"/>
              <a:t> dostępnymi na Platformie w zakresie ich wsparcia. Brak deklaracji  </a:t>
            </a:r>
            <a:r>
              <a:rPr lang="pl-PL" sz="1800" dirty="0" err="1"/>
              <a:t>Zondy</a:t>
            </a:r>
            <a:r>
              <a:rPr lang="pl-PL" sz="1800" dirty="0"/>
              <a:t> w tymże zakresie oznaczać będzie brak wsparcia.</a:t>
            </a:r>
          </a:p>
          <a:p>
            <a:pPr marL="0" indent="0">
              <a:buNone/>
            </a:pPr>
            <a:r>
              <a:rPr lang="pl-PL" sz="1800" dirty="0"/>
              <a:t>23. Powyższe zastrzeżenia obejmować będą swoim zakresem między innymi:  </a:t>
            </a:r>
            <a:r>
              <a:rPr lang="pl-PL" sz="1800" dirty="0" err="1"/>
              <a:t>metacoin's</a:t>
            </a:r>
            <a:r>
              <a:rPr lang="pl-PL" sz="1800" dirty="0"/>
              <a:t>, </a:t>
            </a:r>
            <a:r>
              <a:rPr lang="pl-PL" sz="1800" dirty="0" err="1"/>
              <a:t>colored</a:t>
            </a:r>
            <a:r>
              <a:rPr lang="pl-PL" sz="1800" dirty="0"/>
              <a:t> </a:t>
            </a:r>
            <a:r>
              <a:rPr lang="pl-PL" sz="1800" dirty="0" err="1"/>
              <a:t>coin's</a:t>
            </a:r>
            <a:r>
              <a:rPr lang="pl-PL" sz="1800" dirty="0"/>
              <a:t>, </a:t>
            </a:r>
            <a:r>
              <a:rPr lang="pl-PL" sz="1800" dirty="0" err="1"/>
              <a:t>side</a:t>
            </a:r>
            <a:r>
              <a:rPr lang="pl-PL" sz="1800" dirty="0"/>
              <a:t> </a:t>
            </a:r>
            <a:r>
              <a:rPr lang="pl-PL" sz="1800" dirty="0" err="1"/>
              <a:t>chains</a:t>
            </a:r>
            <a:r>
              <a:rPr lang="pl-PL" sz="1800" dirty="0"/>
              <a:t>, </a:t>
            </a:r>
            <a:r>
              <a:rPr lang="pl-PL" sz="1800" dirty="0" err="1"/>
              <a:t>fork's</a:t>
            </a:r>
            <a:r>
              <a:rPr lang="pl-PL" sz="1800" dirty="0"/>
              <a:t>, </a:t>
            </a:r>
            <a:r>
              <a:rPr lang="pl-PL" sz="1800" dirty="0" err="1"/>
              <a:t>airdrop's</a:t>
            </a:r>
            <a:r>
              <a:rPr lang="pl-PL" sz="1800" dirty="0"/>
              <a:t>. Przy czym, zakres ze zdania poprzedzającego nie ogranicza się wyłącznie do wyżej wymienionych. Zonda przestrzega Użytkowników przed wykorzystywaniem Konta Użytkownika do prób odbierania, zlecania, wysyłania, przechowywania lub angażowania się w jakiekolwiek tego rodzaju transakcje obejmujące protokoły dodatkowe, o których mowa powyżej, w zakresie w którym Zonda nie zadeklarowała ich wsparcia, </a:t>
            </a:r>
            <a:r>
              <a:rPr lang="pl-PL" sz="1800" b="1" dirty="0"/>
              <a:t>ponieważ Platforma nie została skonstruowana w sposób umożliwiający wykrywanie, zabezpieczanie lub przetwarzanie takich transakcji. Wszelkie próby takich transakcji mogą spowodować utratę środków.</a:t>
            </a:r>
          </a:p>
          <a:p>
            <a:pPr marL="0" indent="0">
              <a:buNone/>
            </a:pPr>
            <a:r>
              <a:rPr lang="pl-PL" sz="1800" dirty="0"/>
              <a:t>24. W zakresie, w jakim Zonda zdecyduje się, według własnego uznania, wspierać protokoły uzupełniające zgodnie z punktem 22 i 23  Regulaminu, Użytkownik będzie uprawniony do otrzymania walut i </a:t>
            </a:r>
            <a:r>
              <a:rPr lang="pl-PL" sz="1800" dirty="0" err="1"/>
              <a:t>tokenów</a:t>
            </a:r>
            <a:r>
              <a:rPr lang="pl-PL" sz="1800" dirty="0"/>
              <a:t> w ramach </a:t>
            </a:r>
            <a:r>
              <a:rPr lang="pl-PL" sz="1800" dirty="0" err="1"/>
              <a:t>fork's</a:t>
            </a:r>
            <a:r>
              <a:rPr lang="pl-PL" sz="1800" dirty="0"/>
              <a:t>, </a:t>
            </a:r>
            <a:r>
              <a:rPr lang="pl-PL" sz="1800" dirty="0" err="1"/>
              <a:t>airdrop's</a:t>
            </a:r>
            <a:r>
              <a:rPr lang="pl-PL" sz="1800" dirty="0"/>
              <a:t> oraz innych protokołów, które uzupełniają lub współdziałają z walutami i </a:t>
            </a:r>
            <a:r>
              <a:rPr lang="pl-PL" sz="1800" dirty="0" err="1"/>
              <a:t>tokenami</a:t>
            </a:r>
            <a:r>
              <a:rPr lang="pl-PL" sz="1800" dirty="0"/>
              <a:t> dostępnymi na Platformie, podług wartości dystrybuowanej w ramach swojego Konta Użytkownika.</a:t>
            </a:r>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Tree>
    <p:extLst>
      <p:ext uri="{BB962C8B-B14F-4D97-AF65-F5344CB8AC3E}">
        <p14:creationId xmlns:p14="http://schemas.microsoft.com/office/powerpoint/2010/main" val="870431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0"/>
            <a:ext cx="10972800" cy="448447"/>
          </a:xfrm>
        </p:spPr>
        <p:txBody>
          <a:bodyPr/>
          <a:lstStyle/>
          <a:p>
            <a:r>
              <a:rPr lang="pl-PL" sz="3200" dirty="0"/>
              <a:t>Polityka odzyskiwania kryptowalut i </a:t>
            </a:r>
            <a:r>
              <a:rPr lang="pl-PL" sz="3200" dirty="0" err="1"/>
              <a:t>tokenów</a:t>
            </a:r>
            <a:r>
              <a:rPr lang="pl-PL" sz="3200" dirty="0"/>
              <a:t>/</a:t>
            </a:r>
            <a:r>
              <a:rPr lang="pl-PL" sz="3200" dirty="0" err="1"/>
              <a:t>delistingu</a:t>
            </a:r>
            <a:endParaRPr lang="pl-PL" sz="3200" dirty="0"/>
          </a:p>
        </p:txBody>
      </p:sp>
      <p:sp>
        <p:nvSpPr>
          <p:cNvPr id="3" name="Symbol zastępczy zawartości 2"/>
          <p:cNvSpPr>
            <a:spLocks noGrp="1"/>
          </p:cNvSpPr>
          <p:nvPr>
            <p:ph idx="1"/>
          </p:nvPr>
        </p:nvSpPr>
        <p:spPr>
          <a:xfrm>
            <a:off x="609600" y="1400432"/>
            <a:ext cx="10972800" cy="4924169"/>
          </a:xfrm>
        </p:spPr>
        <p:txBody>
          <a:bodyPr/>
          <a:lstStyle/>
          <a:p>
            <a:pPr marL="0" indent="0">
              <a:buNone/>
            </a:pPr>
            <a:r>
              <a:rPr lang="pl-PL" sz="1800" dirty="0"/>
              <a:t>§1 Uwagi </a:t>
            </a:r>
            <a:r>
              <a:rPr lang="pl-PL" sz="1800" dirty="0" smtClean="0"/>
              <a:t>wstępne</a:t>
            </a:r>
            <a:endParaRPr lang="pl-PL" sz="1800" dirty="0"/>
          </a:p>
          <a:p>
            <a:pPr marL="0" indent="0">
              <a:buNone/>
            </a:pPr>
            <a:r>
              <a:rPr lang="pl-PL" sz="1800" dirty="0"/>
              <a:t>Niniejszy dokument obowiązuje od dnia 01.02.2022</a:t>
            </a:r>
            <a:r>
              <a:rPr lang="pl-PL" sz="1800" dirty="0" smtClean="0"/>
              <a:t>.</a:t>
            </a:r>
            <a:endParaRPr lang="pl-PL" sz="1800" dirty="0"/>
          </a:p>
          <a:p>
            <a:pPr marL="0" indent="0">
              <a:buNone/>
            </a:pPr>
            <a:r>
              <a:rPr lang="pl-PL" sz="1800" dirty="0"/>
              <a:t>Na potrzeby niniejszej Polityki odzyskiwania </a:t>
            </a:r>
            <a:r>
              <a:rPr lang="pl-PL" sz="1800" dirty="0" err="1"/>
              <a:t>tokenów</a:t>
            </a:r>
            <a:r>
              <a:rPr lang="pl-PL" sz="1800" dirty="0"/>
              <a:t> (dalej zwanej: Polityką) użyte zostały definicje zaczerpnięte z Regulaminu zasad świadczenia usług drogą elektroniczną przez BB Trade Estonia OÜ, dostępnego na platformie www.zondaglobal.com</a:t>
            </a:r>
          </a:p>
          <a:p>
            <a:pPr marL="0" indent="0">
              <a:buNone/>
            </a:pPr>
            <a:r>
              <a:rPr lang="pl-PL" sz="1800" dirty="0"/>
              <a:t>Niniejsza Polityka określa procedury stosowane przez giełdę walut cyfrowych Zonda  w przypadku odzyskiwania </a:t>
            </a:r>
            <a:r>
              <a:rPr lang="pl-PL" sz="1800" dirty="0" err="1" smtClean="0"/>
              <a:t>tokenów</a:t>
            </a:r>
            <a:r>
              <a:rPr lang="pl-PL" sz="1800" dirty="0" smtClean="0"/>
              <a:t> </a:t>
            </a:r>
            <a:r>
              <a:rPr lang="pl-PL" sz="1800" dirty="0"/>
              <a:t>w </a:t>
            </a:r>
            <a:r>
              <a:rPr lang="pl-PL" sz="1800" b="1" dirty="0"/>
              <a:t>depozycie cross-</a:t>
            </a:r>
            <a:r>
              <a:rPr lang="pl-PL" sz="1800" b="1" dirty="0" err="1"/>
              <a:t>chain</a:t>
            </a:r>
            <a:r>
              <a:rPr lang="pl-PL" sz="1800" b="1" dirty="0"/>
              <a:t> </a:t>
            </a:r>
            <a:r>
              <a:rPr lang="pl-PL" sz="1800" dirty="0"/>
              <a:t>oraz </a:t>
            </a:r>
            <a:r>
              <a:rPr lang="pl-PL" sz="1800" b="1" dirty="0" err="1"/>
              <a:t>delistingu</a:t>
            </a:r>
            <a:r>
              <a:rPr lang="pl-PL" sz="1800" b="1" dirty="0"/>
              <a:t> </a:t>
            </a:r>
            <a:r>
              <a:rPr lang="pl-PL" sz="1800" dirty="0"/>
              <a:t>kryptowalut</a:t>
            </a:r>
            <a:r>
              <a:rPr lang="pl-PL" sz="1800" dirty="0" smtClean="0"/>
              <a:t>.</a:t>
            </a:r>
          </a:p>
          <a:p>
            <a:pPr marL="0" indent="0">
              <a:buNone/>
            </a:pPr>
            <a:endParaRPr lang="pl-PL" sz="1800" dirty="0" smtClean="0"/>
          </a:p>
          <a:p>
            <a:pPr marL="0" indent="0">
              <a:buNone/>
            </a:pPr>
            <a:r>
              <a:rPr lang="pl-PL" sz="1800" dirty="0" smtClean="0"/>
              <a:t>§</a:t>
            </a:r>
            <a:r>
              <a:rPr lang="pl-PL" sz="1800" dirty="0"/>
              <a:t>2 Procedura odzyskiwania kryptowalut i </a:t>
            </a:r>
            <a:r>
              <a:rPr lang="pl-PL" sz="1800" dirty="0" err="1"/>
              <a:t>tokenów</a:t>
            </a:r>
            <a:r>
              <a:rPr lang="pl-PL" sz="1800" dirty="0"/>
              <a:t> w depozycie cross-</a:t>
            </a:r>
            <a:r>
              <a:rPr lang="pl-PL" sz="1800" dirty="0" err="1"/>
              <a:t>chain</a:t>
            </a:r>
            <a:endParaRPr lang="pl-PL" sz="1800" dirty="0"/>
          </a:p>
          <a:p>
            <a:pPr marL="0" indent="0">
              <a:buNone/>
            </a:pPr>
            <a:endParaRPr lang="pl-PL" sz="1800" dirty="0"/>
          </a:p>
          <a:p>
            <a:pPr marL="0" indent="0">
              <a:buNone/>
            </a:pPr>
            <a:r>
              <a:rPr lang="pl-PL" sz="1800" dirty="0"/>
              <a:t>Odzyskiwanie kryptowalut i </a:t>
            </a:r>
            <a:r>
              <a:rPr lang="pl-PL" sz="1800" dirty="0" err="1"/>
              <a:t>tokenów</a:t>
            </a:r>
            <a:r>
              <a:rPr lang="pl-PL" sz="1800" dirty="0"/>
              <a:t> w depozycie cross-</a:t>
            </a:r>
            <a:r>
              <a:rPr lang="pl-PL" sz="1800" dirty="0" err="1"/>
              <a:t>chain</a:t>
            </a:r>
            <a:r>
              <a:rPr lang="pl-PL" sz="1800" dirty="0"/>
              <a:t> jest bardzo złożoną, ręczną procedurą, co za tym idzie, Zonda nie może zagwarantować pomyślnego wyniku tego procesu. Nie wszystkie depozyty są możliwe do odzyskania. Ponadto przy każdym odzyskiwaniu występują różne poziomy trudności, czasu i ryzyka bezpieczeństwa, w zależności od waluty, która została błędnie przesłana.</a:t>
            </a:r>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Tree>
    <p:extLst>
      <p:ext uri="{BB962C8B-B14F-4D97-AF65-F5344CB8AC3E}">
        <p14:creationId xmlns:p14="http://schemas.microsoft.com/office/powerpoint/2010/main" val="455571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0"/>
            <a:ext cx="10972800" cy="464923"/>
          </a:xfrm>
        </p:spPr>
        <p:txBody>
          <a:bodyPr/>
          <a:lstStyle/>
          <a:p>
            <a:r>
              <a:rPr lang="pl-PL" sz="2800" dirty="0"/>
              <a:t>Polityka odzyskiwania kryptowalut i </a:t>
            </a:r>
            <a:r>
              <a:rPr lang="pl-PL" sz="2800" dirty="0" err="1"/>
              <a:t>tokenów</a:t>
            </a:r>
            <a:r>
              <a:rPr lang="pl-PL" sz="2800" dirty="0"/>
              <a:t>/</a:t>
            </a:r>
            <a:r>
              <a:rPr lang="pl-PL" sz="2800" dirty="0" err="1"/>
              <a:t>delistingu</a:t>
            </a:r>
            <a:endParaRPr lang="pl-PL" sz="2800" dirty="0"/>
          </a:p>
        </p:txBody>
      </p:sp>
      <p:sp>
        <p:nvSpPr>
          <p:cNvPr id="3" name="Symbol zastępczy zawartości 2"/>
          <p:cNvSpPr>
            <a:spLocks noGrp="1"/>
          </p:cNvSpPr>
          <p:nvPr>
            <p:ph idx="1"/>
          </p:nvPr>
        </p:nvSpPr>
        <p:spPr>
          <a:xfrm>
            <a:off x="609600" y="1400432"/>
            <a:ext cx="10972800" cy="4924169"/>
          </a:xfrm>
        </p:spPr>
        <p:txBody>
          <a:bodyPr/>
          <a:lstStyle/>
          <a:p>
            <a:pPr marL="0" indent="0">
              <a:buNone/>
            </a:pPr>
            <a:r>
              <a:rPr lang="pl-PL" sz="1800" dirty="0"/>
              <a:t>§2 Procedura odzyskiwania kryptowalut i </a:t>
            </a:r>
            <a:r>
              <a:rPr lang="pl-PL" sz="1800" dirty="0" err="1"/>
              <a:t>tokenów</a:t>
            </a:r>
            <a:r>
              <a:rPr lang="pl-PL" sz="1800" dirty="0"/>
              <a:t> w depozycie cross-</a:t>
            </a:r>
            <a:r>
              <a:rPr lang="pl-PL" sz="1800" dirty="0" err="1"/>
              <a:t>chain</a:t>
            </a:r>
            <a:endParaRPr lang="pl-PL" sz="1800" dirty="0"/>
          </a:p>
          <a:p>
            <a:pPr marL="0" indent="0">
              <a:buNone/>
            </a:pPr>
            <a:r>
              <a:rPr lang="pl-PL" sz="1800" dirty="0"/>
              <a:t>Zonda informuje i zachęca wszystkich Użytkowników do zachowania ostrożności przy deponowaniu kryptowalut i </a:t>
            </a:r>
            <a:r>
              <a:rPr lang="pl-PL" sz="1800" dirty="0" err="1"/>
              <a:t>tokenów</a:t>
            </a:r>
            <a:r>
              <a:rPr lang="pl-PL" sz="1800" dirty="0"/>
              <a:t>. Obowiązkiem Użytkownika jest zapewnienie prawidłowego transferu aktywów na konto w serwisie </a:t>
            </a:r>
            <a:r>
              <a:rPr lang="pl-PL" sz="1800" dirty="0" err="1"/>
              <a:t>Zondaglobal.com.Konto</a:t>
            </a:r>
            <a:r>
              <a:rPr lang="pl-PL" sz="1800" dirty="0"/>
              <a:t> użytkownika nie zostanie uznane </a:t>
            </a:r>
            <a:r>
              <a:rPr lang="pl-PL" sz="1800" dirty="0" err="1"/>
              <a:t>kryptowalutą</a:t>
            </a:r>
            <a:r>
              <a:rPr lang="pl-PL" sz="1800" dirty="0"/>
              <a:t>/</a:t>
            </a:r>
            <a:r>
              <a:rPr lang="pl-PL" sz="1800" dirty="0" err="1"/>
              <a:t>tokenem</a:t>
            </a:r>
            <a:r>
              <a:rPr lang="pl-PL" sz="1800" dirty="0"/>
              <a:t> w przypadku:</a:t>
            </a:r>
          </a:p>
          <a:p>
            <a:pPr marL="0" indent="0">
              <a:buNone/>
            </a:pPr>
            <a:endParaRPr lang="pl-PL" sz="1800" dirty="0"/>
          </a:p>
          <a:p>
            <a:pPr marL="0" indent="0">
              <a:buNone/>
            </a:pPr>
            <a:r>
              <a:rPr lang="pl-PL" sz="1200" dirty="0"/>
              <a:t>a) braku podania lub podania nieprawidłowych danych identyfikujących Użytkownika (np. id, </a:t>
            </a:r>
            <a:r>
              <a:rPr lang="pl-PL" sz="1200" dirty="0" err="1"/>
              <a:t>tag</a:t>
            </a:r>
            <a:r>
              <a:rPr lang="pl-PL" sz="1200" dirty="0"/>
              <a:t>, adres) w trakcie transferu, w przypadku, gdy podanie tych danych jest wymagane przez Serwis dla danej </a:t>
            </a:r>
            <a:r>
              <a:rPr lang="pl-PL" sz="1200" dirty="0" err="1"/>
              <a:t>kryptowaluty</a:t>
            </a:r>
            <a:r>
              <a:rPr lang="pl-PL" sz="1200" dirty="0"/>
              <a:t>,</a:t>
            </a:r>
          </a:p>
          <a:p>
            <a:pPr marL="0" indent="0">
              <a:buNone/>
            </a:pPr>
            <a:r>
              <a:rPr lang="pl-PL" sz="1200" dirty="0"/>
              <a:t>b) zasilenia Konta Użytkownika na adres portfela udostępniony w Serwisie Zonda  dla wpłat innej </a:t>
            </a:r>
            <a:r>
              <a:rPr lang="pl-PL" sz="1200" dirty="0" err="1"/>
              <a:t>kryptowaluty</a:t>
            </a:r>
            <a:r>
              <a:rPr lang="pl-PL" sz="1200" dirty="0"/>
              <a:t>,</a:t>
            </a:r>
          </a:p>
          <a:p>
            <a:pPr marL="0" indent="0">
              <a:buNone/>
            </a:pPr>
            <a:r>
              <a:rPr lang="pl-PL" sz="1200" dirty="0"/>
              <a:t>c) zasilenia Konta Użytkownika na adres portfela nieprzypisanego do konkretnego Użytkownika,</a:t>
            </a:r>
          </a:p>
          <a:p>
            <a:pPr marL="0" indent="0">
              <a:buNone/>
            </a:pPr>
            <a:r>
              <a:rPr lang="pl-PL" sz="1200" b="1" dirty="0"/>
              <a:t>d) wybrania nieobsługiwanego przez Serwis standardu sieci dla zasilenia np. BEP20 zamiast ERC20.</a:t>
            </a:r>
          </a:p>
          <a:p>
            <a:pPr marL="0" indent="0">
              <a:buNone/>
            </a:pPr>
            <a:r>
              <a:rPr lang="pl-PL" sz="1200" dirty="0"/>
              <a:t>W przypadkach określonych w §2 ust. 1 Użytkownikowi przysługuje uprawnienie do zgłoszenia żądania prośby odzyskania kryptowalut/</a:t>
            </a:r>
            <a:r>
              <a:rPr lang="pl-PL" sz="1200" dirty="0" err="1"/>
              <a:t>tokenów</a:t>
            </a:r>
            <a:r>
              <a:rPr lang="pl-PL" sz="1200" dirty="0"/>
              <a:t> za pośrednictwem adresu e-mail: support@zondaglobal.com.</a:t>
            </a:r>
          </a:p>
          <a:p>
            <a:pPr marL="0" indent="0">
              <a:buNone/>
            </a:pPr>
            <a:r>
              <a:rPr lang="pl-PL" sz="1200" dirty="0"/>
              <a:t>Zgłoszenie winno zawierać:</a:t>
            </a:r>
          </a:p>
          <a:p>
            <a:pPr marL="0" indent="0">
              <a:buNone/>
            </a:pPr>
            <a:r>
              <a:rPr lang="pl-PL" sz="1200" dirty="0"/>
              <a:t>a) Opis transakcji,</a:t>
            </a:r>
          </a:p>
          <a:p>
            <a:pPr marL="0" indent="0">
              <a:buNone/>
            </a:pPr>
            <a:r>
              <a:rPr lang="pl-PL" sz="1200" dirty="0"/>
              <a:t>b) Identyfikator transakcji,</a:t>
            </a:r>
          </a:p>
          <a:p>
            <a:pPr marL="0" indent="0">
              <a:buNone/>
            </a:pPr>
            <a:r>
              <a:rPr lang="pl-PL" sz="1200" dirty="0"/>
              <a:t>c) Data/godzina/waluta transakcji,</a:t>
            </a:r>
          </a:p>
          <a:p>
            <a:pPr marL="0" indent="0">
              <a:buNone/>
            </a:pPr>
            <a:r>
              <a:rPr lang="pl-PL" sz="1200" dirty="0"/>
              <a:t>d) Dodatkową dokumentację</a:t>
            </a:r>
            <a:r>
              <a:rPr lang="pl-PL" sz="1200" dirty="0" smtClean="0"/>
              <a:t>;</a:t>
            </a:r>
            <a:endParaRPr lang="pl-PL" sz="1200" dirty="0"/>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Tree>
    <p:extLst>
      <p:ext uri="{BB962C8B-B14F-4D97-AF65-F5344CB8AC3E}">
        <p14:creationId xmlns:p14="http://schemas.microsoft.com/office/powerpoint/2010/main" val="4252750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733168"/>
            <a:ext cx="10972800" cy="5591433"/>
          </a:xfrm>
        </p:spPr>
        <p:txBody>
          <a:bodyPr/>
          <a:lstStyle/>
          <a:p>
            <a:pPr marL="0" indent="0">
              <a:buNone/>
            </a:pPr>
            <a:r>
              <a:rPr lang="pl-PL" sz="1200" dirty="0"/>
              <a:t>Zonda dokona wstępnej oceny zgłoszenia na podstawie następujących kryteriów:</a:t>
            </a:r>
          </a:p>
          <a:p>
            <a:pPr marL="0" indent="0">
              <a:buNone/>
            </a:pPr>
            <a:r>
              <a:rPr lang="pl-PL" sz="1200" dirty="0"/>
              <a:t>a) Użytkownik musi posiadać zweryfikowane konto w serwisie www.zondaglobal.com , polegające na ukończeniu obowiązkowej procedury KYC,</a:t>
            </a:r>
          </a:p>
          <a:p>
            <a:pPr marL="0" indent="0">
              <a:buNone/>
            </a:pPr>
            <a:r>
              <a:rPr lang="pl-PL" sz="1200" dirty="0"/>
              <a:t>b) roszczenie musi zostać zgłoszone w nieprzekraczalnym terminie wynoszącym 90 dni od daty wpłaty,</a:t>
            </a:r>
          </a:p>
          <a:p>
            <a:pPr marL="0" indent="0">
              <a:buNone/>
            </a:pPr>
            <a:r>
              <a:rPr lang="pl-PL" sz="1200" dirty="0"/>
              <a:t>c) Użytkownik musi posiadać hostowany portfel w serwisie www.zondaglobal.com</a:t>
            </a:r>
          </a:p>
          <a:p>
            <a:pPr marL="0" indent="0">
              <a:buNone/>
            </a:pPr>
            <a:r>
              <a:rPr lang="pl-PL" sz="1200" dirty="0"/>
              <a:t>d) wartość żądania przekracza równowartość 250 USD w momencie transakcji,</a:t>
            </a:r>
          </a:p>
          <a:p>
            <a:pPr marL="0" indent="0">
              <a:buNone/>
            </a:pPr>
            <a:r>
              <a:rPr lang="pl-PL" sz="1200" dirty="0"/>
              <a:t>Wszystkie powyższe kryteria muszą zostać spełnione, aby środki mogły zostać uznane za kwalifikujące się do odzyskania.</a:t>
            </a:r>
          </a:p>
          <a:p>
            <a:pPr marL="0" indent="0">
              <a:buNone/>
            </a:pPr>
            <a:r>
              <a:rPr lang="pl-PL" sz="1200" dirty="0"/>
              <a:t>Zonda  każdorazowo dokonuje indywidualnej oceny zgłoszenia dotyczącego odzyskania </a:t>
            </a:r>
            <a:r>
              <a:rPr lang="pl-PL" sz="1200" dirty="0" err="1"/>
              <a:t>kryptowaluty</a:t>
            </a:r>
            <a:r>
              <a:rPr lang="pl-PL" sz="1200" dirty="0"/>
              <a:t>/</a:t>
            </a:r>
            <a:r>
              <a:rPr lang="pl-PL" sz="1200" dirty="0" err="1"/>
              <a:t>tokenów</a:t>
            </a:r>
            <a:r>
              <a:rPr lang="pl-PL" sz="1200" dirty="0"/>
              <a:t>, o której wyniku Użytkownik jest informowany w terminie nie dłuższym niż 7 dni od daty zarejestrowania zgłoszenia.</a:t>
            </a:r>
          </a:p>
          <a:p>
            <a:pPr marL="0" indent="0">
              <a:buNone/>
            </a:pPr>
            <a:r>
              <a:rPr lang="pl-PL" sz="1200" dirty="0"/>
              <a:t>Zonda  przysługuje prawo odmowy podjęcia próby odzyskania środków, niezależnie od wyżej wymienionych czynników, szczególnie w przypadku stwierdzenia podejrzanych czynności związanych z depozytem.</a:t>
            </a:r>
          </a:p>
          <a:p>
            <a:pPr marL="0" indent="0">
              <a:buNone/>
            </a:pPr>
            <a:r>
              <a:rPr lang="pl-PL" sz="1200" dirty="0"/>
              <a:t>Użytkownik składając dyspozycję zainicjowania próby odzyskania </a:t>
            </a:r>
            <a:r>
              <a:rPr lang="pl-PL" sz="1200" dirty="0" err="1"/>
              <a:t>kryptowaluty</a:t>
            </a:r>
            <a:r>
              <a:rPr lang="pl-PL" sz="1200" dirty="0"/>
              <a:t>/</a:t>
            </a:r>
            <a:r>
              <a:rPr lang="pl-PL" sz="1200" dirty="0" err="1"/>
              <a:t>tokenów</a:t>
            </a:r>
            <a:r>
              <a:rPr lang="pl-PL" sz="1200" dirty="0"/>
              <a:t> akceptuje zobowiązanie uiszczenia opłaty za odzyskanie kryptowalut i </a:t>
            </a:r>
            <a:r>
              <a:rPr lang="pl-PL" sz="1200" dirty="0" err="1"/>
              <a:t>tokenów</a:t>
            </a:r>
            <a:r>
              <a:rPr lang="pl-PL" sz="1200" dirty="0"/>
              <a:t> w wysokości 100 USD.</a:t>
            </a:r>
          </a:p>
          <a:p>
            <a:pPr marL="0" indent="0">
              <a:buNone/>
            </a:pPr>
            <a:r>
              <a:rPr lang="pl-PL" sz="1200" dirty="0"/>
              <a:t>8.1. W przypadku kryptowalut opłata pobierana jest BTC, według kursu na moment odzyskania.</a:t>
            </a:r>
          </a:p>
          <a:p>
            <a:pPr marL="0" indent="0">
              <a:buNone/>
            </a:pPr>
            <a:r>
              <a:rPr lang="pl-PL" sz="1200" dirty="0"/>
              <a:t>8.2. W przypadku </a:t>
            </a:r>
            <a:r>
              <a:rPr lang="pl-PL" sz="1200" dirty="0" err="1"/>
              <a:t>tokenów</a:t>
            </a:r>
            <a:r>
              <a:rPr lang="pl-PL" sz="1200" dirty="0"/>
              <a:t> opłata pobierana jest w ETH, według kursu na moment odzyskania.</a:t>
            </a:r>
          </a:p>
          <a:p>
            <a:pPr marL="0" indent="0">
              <a:buNone/>
            </a:pPr>
            <a:r>
              <a:rPr lang="pl-PL" sz="1200" dirty="0"/>
              <a:t>W momencie złożenia zgłoszenia odzyskiwania </a:t>
            </a:r>
            <a:r>
              <a:rPr lang="pl-PL" sz="1200" dirty="0" err="1"/>
              <a:t>tokenów</a:t>
            </a:r>
            <a:r>
              <a:rPr lang="pl-PL" sz="1200" dirty="0"/>
              <a:t> pełna kwota opłaty musi być dostępna w hostowanym portfelu Użytkownika w serwisie www.zondaglobal.com </a:t>
            </a:r>
          </a:p>
          <a:p>
            <a:pPr marL="0" indent="0">
              <a:buNone/>
            </a:pPr>
            <a:r>
              <a:rPr lang="pl-PL" sz="1200" dirty="0"/>
              <a:t>Uiszczenie opłaty nie wymaga ingerencji Użytkownika, środki pobierane są poprzez obciążenie przez Zonda  Konta Użytkownika składającego dyspozycję odzyskania kryptowalut/</a:t>
            </a:r>
            <a:r>
              <a:rPr lang="pl-PL" sz="1200" dirty="0" err="1"/>
              <a:t>tokenów</a:t>
            </a:r>
            <a:r>
              <a:rPr lang="pl-PL" sz="1200" dirty="0"/>
              <a:t>.</a:t>
            </a:r>
          </a:p>
          <a:p>
            <a:pPr marL="0" indent="0">
              <a:buNone/>
            </a:pPr>
            <a:r>
              <a:rPr lang="pl-PL" sz="1200" dirty="0"/>
              <a:t>Obsługiwane waluty kwalifikujące się do odzyskiwania w procedurze cross-</a:t>
            </a:r>
            <a:r>
              <a:rPr lang="pl-PL" sz="1200" dirty="0" err="1"/>
              <a:t>chain</a:t>
            </a:r>
            <a:r>
              <a:rPr lang="pl-PL" sz="1200" dirty="0"/>
              <a:t> obejmują pary walutowe: BTC-&gt;BCC, LTC-&gt;BTC, BCC-&gt;BSV, oraz przelewy w ramach sieci ETH (ERC20). Zastrzega się, że nie ma możliwości odzyskania par walutowych: BCC -&gt;BTC oraz USDT -&gt; BTC. Pozostałe pary walutowe podlegają indywidualnemu rozpatrzeniu.</a:t>
            </a:r>
          </a:p>
          <a:p>
            <a:pPr marL="0" indent="0">
              <a:buNone/>
            </a:pPr>
            <a:r>
              <a:rPr lang="pl-PL" sz="1200" dirty="0" err="1"/>
              <a:t>Tokeny</a:t>
            </a:r>
            <a:r>
              <a:rPr lang="pl-PL" sz="1200" dirty="0"/>
              <a:t> nieobsługiwane przez Zonda , a także - </a:t>
            </a:r>
            <a:r>
              <a:rPr lang="pl-PL" sz="1200" dirty="0" err="1"/>
              <a:t>ICO’s</a:t>
            </a:r>
            <a:r>
              <a:rPr lang="pl-PL" sz="1200" dirty="0"/>
              <a:t>, </a:t>
            </a:r>
            <a:r>
              <a:rPr lang="pl-PL" sz="1200" dirty="0" err="1"/>
              <a:t>airdrops</a:t>
            </a:r>
            <a:r>
              <a:rPr lang="pl-PL" sz="1200" dirty="0"/>
              <a:t>, blockchain </a:t>
            </a:r>
            <a:r>
              <a:rPr lang="pl-PL" sz="1200" dirty="0" err="1"/>
              <a:t>fork</a:t>
            </a:r>
            <a:r>
              <a:rPr lang="pl-PL" sz="1200" dirty="0"/>
              <a:t> - nie zostaną zapisane na koncie Użytkownika.</a:t>
            </a:r>
          </a:p>
          <a:p>
            <a:pPr marL="0" indent="0">
              <a:buNone/>
            </a:pPr>
            <a:endParaRPr lang="pl-PL" sz="1200" dirty="0" smtClean="0"/>
          </a:p>
          <a:p>
            <a:pPr marL="0" indent="0">
              <a:buNone/>
            </a:pPr>
            <a:r>
              <a:rPr lang="pl-PL" sz="1400" b="1" dirty="0" smtClean="0"/>
              <a:t>Zonda  </a:t>
            </a:r>
            <a:r>
              <a:rPr lang="pl-PL" sz="1400" b="1" dirty="0"/>
              <a:t>nie ponosi odpowiedzialności za ostateczny rezultat próby odzyskania </a:t>
            </a:r>
            <a:r>
              <a:rPr lang="pl-PL" sz="1400" b="1" dirty="0" err="1"/>
              <a:t>tokenów</a:t>
            </a:r>
            <a:r>
              <a:rPr lang="pl-PL" sz="1400" b="1" dirty="0"/>
              <a:t>, wszelkie czynności podejmowane są na wyłączne ryzyko Użytkownika. </a:t>
            </a:r>
          </a:p>
          <a:p>
            <a:pPr marL="0" indent="0">
              <a:buNone/>
            </a:pPr>
            <a:endParaRPr lang="pl-PL" sz="1400" b="1" dirty="0"/>
          </a:p>
          <a:p>
            <a:pPr marL="0" indent="0">
              <a:buNone/>
            </a:pPr>
            <a:endParaRPr lang="pl-PL" dirty="0"/>
          </a:p>
        </p:txBody>
      </p:sp>
      <p:sp>
        <p:nvSpPr>
          <p:cNvPr id="4" name="Symbol zastępczy stopki 3"/>
          <p:cNvSpPr>
            <a:spLocks noGrp="1"/>
          </p:cNvSpPr>
          <p:nvPr>
            <p:ph type="ftr" sz="quarter" idx="11"/>
          </p:nvPr>
        </p:nvSpPr>
        <p:spPr/>
        <p:txBody>
          <a:bodyPr/>
          <a:lstStyle/>
          <a:p>
            <a:pPr>
              <a:defRPr/>
            </a:pPr>
            <a:r>
              <a:rPr lang="en-GB" smtClean="0">
                <a:solidFill>
                  <a:srgbClr val="04617B">
                    <a:shade val="90000"/>
                  </a:srgbClr>
                </a:solidFill>
              </a:rPr>
              <a:t>kancelaria@witoldsrokosz.pl witold.srokosz@uwr.edu.pl</a:t>
            </a:r>
            <a:endParaRPr lang="en-GB">
              <a:solidFill>
                <a:srgbClr val="04617B">
                  <a:shade val="90000"/>
                </a:srgbClr>
              </a:solidFill>
            </a:endParaRPr>
          </a:p>
        </p:txBody>
      </p:sp>
    </p:spTree>
    <p:extLst>
      <p:ext uri="{BB962C8B-B14F-4D97-AF65-F5344CB8AC3E}">
        <p14:creationId xmlns:p14="http://schemas.microsoft.com/office/powerpoint/2010/main" val="3858522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0"/>
            <a:ext cx="10972800" cy="539064"/>
          </a:xfrm>
        </p:spPr>
        <p:txBody>
          <a:bodyPr/>
          <a:lstStyle/>
          <a:p>
            <a:r>
              <a:rPr lang="pl-PL" sz="2800" dirty="0"/>
              <a:t>Polityka odzyskiwania kryptowalut i </a:t>
            </a:r>
            <a:r>
              <a:rPr lang="pl-PL" sz="2800" dirty="0" err="1"/>
              <a:t>tokenów</a:t>
            </a:r>
            <a:r>
              <a:rPr lang="pl-PL" sz="2800" dirty="0"/>
              <a:t>/</a:t>
            </a:r>
            <a:r>
              <a:rPr lang="pl-PL" sz="2800" dirty="0" err="1"/>
              <a:t>delistingu</a:t>
            </a:r>
            <a:endParaRPr lang="pl-PL" sz="2800" dirty="0"/>
          </a:p>
        </p:txBody>
      </p:sp>
      <p:sp>
        <p:nvSpPr>
          <p:cNvPr id="3" name="Symbol zastępczy zawartości 2"/>
          <p:cNvSpPr>
            <a:spLocks noGrp="1"/>
          </p:cNvSpPr>
          <p:nvPr>
            <p:ph idx="1"/>
          </p:nvPr>
        </p:nvSpPr>
        <p:spPr>
          <a:xfrm>
            <a:off x="609600" y="1375720"/>
            <a:ext cx="10972800" cy="4948882"/>
          </a:xfrm>
        </p:spPr>
        <p:txBody>
          <a:bodyPr/>
          <a:lstStyle/>
          <a:p>
            <a:pPr marL="0" indent="0">
              <a:buNone/>
            </a:pPr>
            <a:r>
              <a:rPr lang="pl-PL" sz="2000" dirty="0"/>
              <a:t>§4 Postanowienia końcowe</a:t>
            </a:r>
          </a:p>
          <a:p>
            <a:pPr marL="0" indent="0">
              <a:buNone/>
            </a:pPr>
            <a:endParaRPr lang="pl-PL" sz="2000" dirty="0"/>
          </a:p>
          <a:p>
            <a:pPr marL="0" indent="0">
              <a:buNone/>
            </a:pPr>
            <a:r>
              <a:rPr lang="pl-PL" sz="2000" dirty="0"/>
              <a:t>Zonda jest uprawniony do zmiany Polityki i zmiana ta staje się skuteczna w terminie wskazanym przez Zonda. Terminy zmiany nie może być krótszy niż 7 dni od momentu udostępnienia Użytkownikowi zmienionej Polityki. O zmianie Polityki Użytkownik zostanie poinformowany wiadomością e-mail wysłaną na adres e-mail przypisany do jego Konta Użytkownika.</a:t>
            </a:r>
          </a:p>
          <a:p>
            <a:pPr marL="0" indent="0">
              <a:buNone/>
            </a:pPr>
            <a:r>
              <a:rPr lang="pl-PL" sz="2000" dirty="0"/>
              <a:t>W przypadku braku akceptacji zmian, Użytkownik w celu rozwiązania umowy powinien niezwłocznie powiadomić o tym Zonda , pisemnie lub za pośrednictwem poczty elektronicznej na adres e-mail: support@zondaglobal.com.</a:t>
            </a:r>
          </a:p>
          <a:p>
            <a:pPr marL="0" indent="0">
              <a:buNone/>
            </a:pPr>
            <a:r>
              <a:rPr lang="pl-PL" sz="2000" dirty="0"/>
              <a:t>Postanowienia niniejszej Polityki mają charakter rozłączny, a uznanie któregokolwiek z nich za nieważne, nie uchybia mocy wiążącej pozostałych.</a:t>
            </a:r>
          </a:p>
          <a:p>
            <a:pPr marL="0" indent="0">
              <a:buNone/>
            </a:pPr>
            <a:r>
              <a:rPr lang="pl-PL" sz="2000" b="1" dirty="0"/>
              <a:t>Do wszelkich spraw nieuregulowanych w Polityce znajdują zastosowanie postanowienia </a:t>
            </a:r>
            <a:r>
              <a:rPr lang="pl-PL" sz="2000" b="1" dirty="0">
                <a:solidFill>
                  <a:srgbClr val="FF0000"/>
                </a:solidFill>
              </a:rPr>
              <a:t>Regulaminu Zonda </a:t>
            </a:r>
            <a:r>
              <a:rPr lang="pl-PL" sz="2000" b="1" dirty="0"/>
              <a:t>oraz powszechnie obowiązujące przepisy prawa Republiki Estonii.</a:t>
            </a:r>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Tree>
    <p:extLst>
      <p:ext uri="{BB962C8B-B14F-4D97-AF65-F5344CB8AC3E}">
        <p14:creationId xmlns:p14="http://schemas.microsoft.com/office/powerpoint/2010/main" val="1832958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0"/>
            <a:ext cx="10972800" cy="539064"/>
          </a:xfrm>
        </p:spPr>
        <p:txBody>
          <a:bodyPr/>
          <a:lstStyle/>
          <a:p>
            <a:r>
              <a:rPr lang="pl-PL" sz="3600" dirty="0"/>
              <a:t>Zonda – regulamin świadczenia usług</a:t>
            </a:r>
          </a:p>
        </p:txBody>
      </p:sp>
      <p:sp>
        <p:nvSpPr>
          <p:cNvPr id="3" name="Symbol zastępczy zawartości 2"/>
          <p:cNvSpPr>
            <a:spLocks noGrp="1"/>
          </p:cNvSpPr>
          <p:nvPr>
            <p:ph idx="1"/>
          </p:nvPr>
        </p:nvSpPr>
        <p:spPr>
          <a:xfrm>
            <a:off x="609600" y="1375720"/>
            <a:ext cx="10972800" cy="4948882"/>
          </a:xfrm>
        </p:spPr>
        <p:txBody>
          <a:bodyPr/>
          <a:lstStyle/>
          <a:p>
            <a:pPr marL="0" indent="0">
              <a:buNone/>
            </a:pPr>
            <a:r>
              <a:rPr lang="pl-PL" dirty="0"/>
              <a:t>§ 10</a:t>
            </a:r>
          </a:p>
          <a:p>
            <a:pPr marL="0" indent="0">
              <a:buNone/>
            </a:pPr>
            <a:r>
              <a:rPr lang="pl-PL" dirty="0"/>
              <a:t>1. ZONDA uprawniona jest do uniemożliwienia (blokady) dostępu do danych wprowadzonych przez Użytkownika do systemu teleinformatycznego Giełdy w przypadku</a:t>
            </a:r>
            <a:r>
              <a:rPr lang="pl-PL" dirty="0" smtClean="0"/>
              <a:t>:</a:t>
            </a:r>
            <a:endParaRPr lang="pl-PL" dirty="0"/>
          </a:p>
          <a:p>
            <a:pPr marL="0" indent="0">
              <a:buNone/>
            </a:pPr>
            <a:r>
              <a:rPr lang="pl-PL" dirty="0"/>
              <a:t>a) otrzymania urzędowego zawiadomienia o </a:t>
            </a:r>
            <a:r>
              <a:rPr lang="pl-PL" u="sng" dirty="0"/>
              <a:t>bezprawnym charakterze </a:t>
            </a:r>
            <a:r>
              <a:rPr lang="pl-PL" dirty="0"/>
              <a:t>przechowywanych danych lub związanej z nimi działalności,</a:t>
            </a:r>
          </a:p>
          <a:p>
            <a:pPr marL="0" indent="0">
              <a:buNone/>
            </a:pPr>
            <a:r>
              <a:rPr lang="pl-PL" dirty="0"/>
              <a:t>b) </a:t>
            </a:r>
            <a:r>
              <a:rPr lang="pl-PL" b="1" dirty="0"/>
              <a:t>uzyskania wiarygodnej informacji lub powzięcia wiadomości o </a:t>
            </a:r>
            <a:r>
              <a:rPr lang="pl-PL" b="1" u="sng" dirty="0"/>
              <a:t>bezprawnym</a:t>
            </a:r>
            <a:r>
              <a:rPr lang="pl-PL" u="sng" dirty="0"/>
              <a:t> charakterze </a:t>
            </a:r>
            <a:r>
              <a:rPr lang="pl-PL" dirty="0"/>
              <a:t>przechowywanych </a:t>
            </a:r>
            <a:r>
              <a:rPr lang="pl-PL" u="sng" dirty="0"/>
              <a:t>danych</a:t>
            </a:r>
            <a:r>
              <a:rPr lang="pl-PL" dirty="0"/>
              <a:t> lub związanej z nimi działalności.</a:t>
            </a:r>
          </a:p>
          <a:p>
            <a:pPr marL="0" indent="0">
              <a:buNone/>
            </a:pPr>
            <a:endParaRPr lang="pl-PL" dirty="0"/>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Tree>
    <p:extLst>
      <p:ext uri="{BB962C8B-B14F-4D97-AF65-F5344CB8AC3E}">
        <p14:creationId xmlns:p14="http://schemas.microsoft.com/office/powerpoint/2010/main" val="2762448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0"/>
            <a:ext cx="10972800" cy="547301"/>
          </a:xfrm>
        </p:spPr>
        <p:txBody>
          <a:bodyPr/>
          <a:lstStyle/>
          <a:p>
            <a:r>
              <a:rPr lang="pl-PL" dirty="0"/>
              <a:t>Zonda – regulamin świadczenia usług</a:t>
            </a:r>
          </a:p>
        </p:txBody>
      </p:sp>
      <p:sp>
        <p:nvSpPr>
          <p:cNvPr id="3" name="Symbol zastępczy zawartości 2"/>
          <p:cNvSpPr>
            <a:spLocks noGrp="1"/>
          </p:cNvSpPr>
          <p:nvPr>
            <p:ph idx="1"/>
          </p:nvPr>
        </p:nvSpPr>
        <p:spPr>
          <a:xfrm>
            <a:off x="609600" y="1375720"/>
            <a:ext cx="10972800" cy="4948882"/>
          </a:xfrm>
        </p:spPr>
        <p:txBody>
          <a:bodyPr/>
          <a:lstStyle/>
          <a:p>
            <a:pPr marL="0" indent="0">
              <a:buNone/>
            </a:pPr>
            <a:r>
              <a:rPr lang="pl-PL" sz="1400" dirty="0"/>
              <a:t>§ 12</a:t>
            </a:r>
          </a:p>
          <a:p>
            <a:pPr marL="0" indent="0">
              <a:buNone/>
            </a:pPr>
            <a:r>
              <a:rPr lang="pl-PL" sz="1400" dirty="0"/>
              <a:t>1. Użytkownik może w każdym czasie zaprzestać korzystania z Usług oraz rozwiązać umowę o świadczenie Usług ze skutkiem natychmiastowym na zasadach określonych w Regulaminie.</a:t>
            </a:r>
          </a:p>
          <a:p>
            <a:pPr marL="0" indent="0">
              <a:buNone/>
            </a:pPr>
            <a:r>
              <a:rPr lang="pl-PL" sz="1400" dirty="0"/>
              <a:t>2. Umowa o świadczenie Usługi może zostać rozwiązana:</a:t>
            </a:r>
          </a:p>
          <a:p>
            <a:pPr marL="0" indent="0">
              <a:buNone/>
            </a:pPr>
            <a:r>
              <a:rPr lang="pl-PL" sz="1400" dirty="0"/>
              <a:t>a) na żądanie Użytkownika ze skutkiem natychmiastowym,</a:t>
            </a:r>
          </a:p>
          <a:p>
            <a:pPr marL="0" indent="0">
              <a:buNone/>
            </a:pPr>
            <a:r>
              <a:rPr lang="pl-PL" sz="1400" dirty="0"/>
              <a:t>b) przez ZONDĘ, w przypadkach wskazanych w Regulaminie.</a:t>
            </a:r>
          </a:p>
          <a:p>
            <a:pPr marL="0" indent="0">
              <a:buNone/>
            </a:pPr>
            <a:r>
              <a:rPr lang="pl-PL" sz="1400" dirty="0"/>
              <a:t>3. Niezależnie od trybu rozwiązania umowy Użytkownik może dokonać wypłaty wszystkich środków w walucie FIAT i </a:t>
            </a:r>
            <a:r>
              <a:rPr lang="pl-PL" sz="1400" dirty="0" err="1"/>
              <a:t>kryptowalutach</a:t>
            </a:r>
            <a:r>
              <a:rPr lang="pl-PL" sz="1400" dirty="0"/>
              <a:t> zapisanych na portfelach Użytkownika dostępnych na Giełdzie zgodnie z zasadami opisanymi w Regulaminie.</a:t>
            </a:r>
          </a:p>
          <a:p>
            <a:pPr marL="0" indent="0">
              <a:buNone/>
            </a:pPr>
            <a:r>
              <a:rPr lang="pl-PL" sz="1400" dirty="0"/>
              <a:t>4. Warunkiem niezbędnym do rozwiązania umowy o świadczenie Usług przez Użytkownika jest doprowadzenie przez Użytkownika do sald 0 (zerowych) na każdym z portfeli Użytkownika dostępnych na Giełdzie.</a:t>
            </a:r>
          </a:p>
          <a:p>
            <a:pPr marL="0" indent="0">
              <a:buNone/>
            </a:pPr>
            <a:r>
              <a:rPr lang="pl-PL" sz="1400" dirty="0"/>
              <a:t>7. ZONDA może czasowo zaprzestać świadczenia Użytkownikowi Usług w przypadku uzasadnionego podejrzenia istotnego naruszenia przez Użytkownika przepisów prawa, Regulaminu, praw ZONDY lub praw osób trzecich, zasad współżycia społecznego lub dobrych obyczajów do czasu wyjaśnienia czy naruszenie rzeczywiście miało miejsce oraz czy było ono istotne.</a:t>
            </a:r>
          </a:p>
          <a:p>
            <a:pPr marL="0" indent="0">
              <a:buNone/>
            </a:pPr>
            <a:r>
              <a:rPr lang="pl-PL" sz="1400" dirty="0"/>
              <a:t>8. W przypadku istotnego naruszenia przez Użytkownika prawa, Regulaminu, praw ZONDY lub praw osób trzecich, zasad współżycia społecznego lub dobrych obyczajów, ZONDA ma prawo rozwiązać umowę o świadczenie Usług.</a:t>
            </a:r>
          </a:p>
          <a:p>
            <a:pPr marL="0" indent="0">
              <a:buNone/>
            </a:pPr>
            <a:r>
              <a:rPr lang="pl-PL" sz="1400" dirty="0"/>
              <a:t>9. W przypadku naruszenia przepisów prawa oraz w sytuacji, gdy Użytkownik nie został prawidłowo zidentyfikowany lub zweryfikowany, rozwiązanie umowy o świadczenie Usług na podstawie ust. 7 powyżej następuje ze skutkiem natychmiastowym.</a:t>
            </a:r>
          </a:p>
          <a:p>
            <a:pPr marL="0" indent="0">
              <a:buNone/>
            </a:pPr>
            <a:r>
              <a:rPr lang="pl-PL" sz="1400" dirty="0"/>
              <a:t>10.  Z zastrzeżeniem ust. 8 powyżej, rozwiązanie umowy o świadczenie Usług na podstawie ust. 7 powyżej następuje z zachowaniem 7-dniowego okresu wypowiedzenia, przy czym ZONDA zastrzega, iż w okresie wypowiedzenia świadczenie Usług oraz funkcjonalność Giełdy dla Użytkownika, któremu wypowiedziano umowę o świadczenie Usług zostanie ograniczona wyłącznie do możliwości dokonania przez Użytkownika samodzielnej wypłaty środków zgromadzonych na Koncie Użytkownika.</a:t>
            </a:r>
          </a:p>
          <a:p>
            <a:pPr marL="0" indent="0">
              <a:buNone/>
            </a:pPr>
            <a:endParaRPr lang="pl-PL" dirty="0"/>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Tree>
    <p:extLst>
      <p:ext uri="{BB962C8B-B14F-4D97-AF65-F5344CB8AC3E}">
        <p14:creationId xmlns:p14="http://schemas.microsoft.com/office/powerpoint/2010/main" val="672555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0"/>
            <a:ext cx="10972800" cy="596728"/>
          </a:xfrm>
        </p:spPr>
        <p:txBody>
          <a:bodyPr/>
          <a:lstStyle/>
          <a:p>
            <a:r>
              <a:rPr lang="pl-PL" dirty="0"/>
              <a:t>Zonda – regulamin świadczenia usług</a:t>
            </a:r>
          </a:p>
        </p:txBody>
      </p:sp>
      <p:sp>
        <p:nvSpPr>
          <p:cNvPr id="3" name="Symbol zastępczy zawartości 2"/>
          <p:cNvSpPr>
            <a:spLocks noGrp="1"/>
          </p:cNvSpPr>
          <p:nvPr>
            <p:ph idx="1"/>
          </p:nvPr>
        </p:nvSpPr>
        <p:spPr>
          <a:xfrm>
            <a:off x="609600" y="1532238"/>
            <a:ext cx="10972800" cy="4792363"/>
          </a:xfrm>
        </p:spPr>
        <p:txBody>
          <a:bodyPr/>
          <a:lstStyle/>
          <a:p>
            <a:pPr marL="0" indent="0">
              <a:buNone/>
            </a:pPr>
            <a:r>
              <a:rPr lang="pl-PL" sz="1400" dirty="0"/>
              <a:t>§ 13</a:t>
            </a:r>
          </a:p>
          <a:p>
            <a:pPr marL="0" indent="0">
              <a:buNone/>
            </a:pPr>
            <a:r>
              <a:rPr lang="pl-PL" sz="1400" dirty="0"/>
              <a:t>1. Czasowe zaprzestanie świadczenia Usług powoduje ograniczenie Użytkownika w korzystaniu z Usług do czasu wyjaśnienia przez ZONDĘ, czy naruszenie przepisów prawa, Regulaminu, praw ZONDY lub praw osób trzecich, zasad współżycia społecznego lub dobrych obyczajów rzeczywiście miało miejsce oraz czy było ono istotne</a:t>
            </a:r>
            <a:r>
              <a:rPr lang="pl-PL" sz="1400" dirty="0" smtClean="0"/>
              <a:t>.</a:t>
            </a:r>
            <a:endParaRPr lang="pl-PL" sz="1400" dirty="0"/>
          </a:p>
          <a:p>
            <a:pPr marL="0" indent="0">
              <a:buNone/>
            </a:pPr>
            <a:r>
              <a:rPr lang="pl-PL" sz="1400" dirty="0"/>
              <a:t>2. Rozwiązanie umowy o świadczenie Usług ze skutkiem natychmiastowym oraz upływ okresu wypowiedzenia powoduje całkowite odebranie Użytkownikowi możliwości korzystania z Konta Użytkownika. Jeśli na Koncie Użytkownika pozostały jakiekolwiek środki, w celu ich wypłaty, Użytkownik winien zwrócić się do działu </a:t>
            </a:r>
            <a:r>
              <a:rPr lang="pl-PL" sz="1400" dirty="0" err="1"/>
              <a:t>Support</a:t>
            </a:r>
            <a:r>
              <a:rPr lang="pl-PL" sz="1400" dirty="0"/>
              <a:t> ZONDY za pośrednictwem adresu e-mail support@zondaglobal.com w terminie 14 dni od daty rozwiązania umowy.</a:t>
            </a:r>
          </a:p>
          <a:p>
            <a:pPr marL="0" indent="0">
              <a:buNone/>
            </a:pPr>
            <a:r>
              <a:rPr lang="pl-PL" sz="1400" dirty="0"/>
              <a:t>3. Wypłata środków zgromadzonych na Koncie Użytkownika, zarówno w walucie FIAT jak i w </a:t>
            </a:r>
            <a:r>
              <a:rPr lang="pl-PL" sz="1400" dirty="0" err="1"/>
              <a:t>kryptowalucie</a:t>
            </a:r>
            <a:r>
              <a:rPr lang="pl-PL" sz="1400" dirty="0"/>
              <a:t>, zostanie dokonana zgodnie z dyspozycją Użytkownika, z zastrzeżeniem, że zwrot winien nastąpić odpowiednio na rachunek bankowy lub portfel należący wyłącznie do Użytkownika, po uprzednim zidentyfikowaniu oraz zweryfikowaniu.</a:t>
            </a:r>
          </a:p>
          <a:p>
            <a:pPr marL="0" indent="0">
              <a:buNone/>
            </a:pPr>
            <a:r>
              <a:rPr lang="pl-PL" sz="1400" dirty="0"/>
              <a:t>4. W przypadku, gdy Użytkownik nie złoży dyspozycji dla zwrotu środków zgromadzonych na Koncie Użytkownika w terminie wskazanym w ust. 2 powyżej, po rozwiązaniu umowy o świadczenie Usługi, środki zgromadzone na rachunku stają się nieoprocentowanym depozytem.</a:t>
            </a:r>
          </a:p>
          <a:p>
            <a:pPr marL="0" indent="0">
              <a:buNone/>
            </a:pPr>
            <a:endParaRPr lang="pl-PL" dirty="0"/>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Tree>
    <p:extLst>
      <p:ext uri="{BB962C8B-B14F-4D97-AF65-F5344CB8AC3E}">
        <p14:creationId xmlns:p14="http://schemas.microsoft.com/office/powerpoint/2010/main" val="3043571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0"/>
            <a:ext cx="10972800" cy="506112"/>
          </a:xfrm>
        </p:spPr>
        <p:txBody>
          <a:bodyPr/>
          <a:lstStyle/>
          <a:p>
            <a:r>
              <a:rPr lang="pl-PL" sz="3200" dirty="0"/>
              <a:t>Zonda – regulamin świadczenia usług</a:t>
            </a:r>
          </a:p>
        </p:txBody>
      </p:sp>
      <p:sp>
        <p:nvSpPr>
          <p:cNvPr id="3" name="Symbol zastępczy zawartości 2"/>
          <p:cNvSpPr>
            <a:spLocks noGrp="1"/>
          </p:cNvSpPr>
          <p:nvPr>
            <p:ph idx="1"/>
          </p:nvPr>
        </p:nvSpPr>
        <p:spPr>
          <a:xfrm>
            <a:off x="609600" y="1573428"/>
            <a:ext cx="10972800" cy="4751174"/>
          </a:xfrm>
        </p:spPr>
        <p:txBody>
          <a:bodyPr/>
          <a:lstStyle/>
          <a:p>
            <a:pPr marL="0" indent="0">
              <a:buNone/>
            </a:pPr>
            <a:r>
              <a:rPr lang="pl-PL" sz="1400" dirty="0"/>
              <a:t>§ 16</a:t>
            </a:r>
          </a:p>
          <a:p>
            <a:pPr marL="0" indent="0">
              <a:buNone/>
            </a:pPr>
            <a:r>
              <a:rPr lang="pl-PL" sz="1400" dirty="0"/>
              <a:t>1. ZONDA ponosi odpowiedzialność wobec Użytkowników za niewykonanie lub nienależyte wykonanie Usług w zakresie wynikającym z Regulaminu, chyba, że niewykonanie lub nienależyte wykonanie Usług jest następstwem okoliczności, za które zgodnie z prawem odpowiedzialności nie ponosi.</a:t>
            </a:r>
          </a:p>
          <a:p>
            <a:pPr marL="0" indent="0">
              <a:buNone/>
            </a:pPr>
            <a:r>
              <a:rPr lang="pl-PL" sz="1400" dirty="0"/>
              <a:t>2. ZONDA nie ponosi odpowiedzialności za skutki niewykonania lub nienależytego wykonania zobowiązań podjętych wobec Użytkownika przez innych Użytkowników.</a:t>
            </a:r>
          </a:p>
          <a:p>
            <a:pPr marL="0" indent="0">
              <a:buNone/>
            </a:pPr>
            <a:r>
              <a:rPr lang="pl-PL" sz="1400" dirty="0"/>
              <a:t>3. ZONDA nie ponosi odpowiedzialności za:</a:t>
            </a:r>
          </a:p>
          <a:p>
            <a:pPr marL="0" indent="0">
              <a:buNone/>
            </a:pPr>
            <a:r>
              <a:rPr lang="pl-PL" sz="1400" dirty="0"/>
              <a:t>[…]</a:t>
            </a:r>
          </a:p>
          <a:p>
            <a:pPr marL="0" indent="0">
              <a:buNone/>
            </a:pPr>
            <a:r>
              <a:rPr lang="pl-PL" sz="1400" b="1" dirty="0"/>
              <a:t>c) skutki przeprowadzonych transakcji na Koncie Użytkownika, jeżeli zostały zlecone lub dokonane przy zachowaniu procedury logowania się na przedmiotowe Konto Użytkownika przy użyciu loginu i hasła Użytkownika,</a:t>
            </a:r>
          </a:p>
          <a:p>
            <a:pPr marL="0" indent="0">
              <a:buNone/>
            </a:pPr>
            <a:r>
              <a:rPr lang="pl-PL" sz="1400" b="1" dirty="0"/>
              <a:t>d) skutki działań lub zaniechań zewnętrznych operatorów lub innych podmiotów świadczących usługi na rzecz Użytkowników w ramach realizacji poszczególnych funkcjonalności Giełdy,</a:t>
            </a:r>
          </a:p>
          <a:p>
            <a:pPr marL="0" indent="0">
              <a:buNone/>
            </a:pPr>
            <a:r>
              <a:rPr lang="pl-PL" sz="1400" dirty="0"/>
              <a:t>e) opóźnienia przy wyświetlaniu Giełdy na urządzeniach wykorzystywanych przez Użytkownika powstałych na serwerach innych niż serwery ZONDY lub urządzeniach, z których korzysta Użytkownik,</a:t>
            </a:r>
          </a:p>
          <a:p>
            <a:pPr marL="0" indent="0">
              <a:buNone/>
            </a:pPr>
            <a:r>
              <a:rPr lang="pl-PL" sz="1400" dirty="0"/>
              <a:t>f)  czas rejestracji transakcji przy obciążaniu portfeli poszczególnych kryptowalut.</a:t>
            </a:r>
          </a:p>
          <a:p>
            <a:pPr marL="0" indent="0">
              <a:buNone/>
            </a:pPr>
            <a:r>
              <a:rPr lang="pl-PL" sz="1400" b="1" dirty="0"/>
              <a:t>4. Regulamin stosuje się z uwzględnieniem praw konsumentów, wynikających z ustaw konsumenckich.</a:t>
            </a:r>
          </a:p>
          <a:p>
            <a:pPr marL="0" indent="0">
              <a:buNone/>
            </a:pPr>
            <a:endParaRPr lang="pl-PL" dirty="0"/>
          </a:p>
        </p:txBody>
      </p:sp>
      <p:sp>
        <p:nvSpPr>
          <p:cNvPr id="4" name="Symbol zastępczy stopki 3"/>
          <p:cNvSpPr>
            <a:spLocks noGrp="1"/>
          </p:cNvSpPr>
          <p:nvPr>
            <p:ph type="ftr" sz="quarter" idx="11"/>
          </p:nvPr>
        </p:nvSpPr>
        <p:spPr>
          <a:xfrm>
            <a:off x="3556000" y="6356351"/>
            <a:ext cx="4470400" cy="225681"/>
          </a:xfrm>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Tree>
    <p:extLst>
      <p:ext uri="{BB962C8B-B14F-4D97-AF65-F5344CB8AC3E}">
        <p14:creationId xmlns:p14="http://schemas.microsoft.com/office/powerpoint/2010/main" val="2582384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0"/>
            <a:ext cx="10972800" cy="588491"/>
          </a:xfrm>
        </p:spPr>
        <p:txBody>
          <a:bodyPr/>
          <a:lstStyle/>
          <a:p>
            <a:r>
              <a:rPr lang="pl-PL" sz="3600" dirty="0" smtClean="0"/>
              <a:t>Wybrane giełdy kryptowalut i podmioty, które je prowadzą</a:t>
            </a:r>
            <a:endParaRPr lang="pl-PL" sz="3600" dirty="0"/>
          </a:p>
        </p:txBody>
      </p:sp>
      <p:sp>
        <p:nvSpPr>
          <p:cNvPr id="3" name="Symbol zastępczy zawartości 2"/>
          <p:cNvSpPr>
            <a:spLocks noGrp="1"/>
          </p:cNvSpPr>
          <p:nvPr>
            <p:ph idx="1"/>
          </p:nvPr>
        </p:nvSpPr>
        <p:spPr>
          <a:xfrm>
            <a:off x="667265" y="1540475"/>
            <a:ext cx="10972800" cy="4718223"/>
          </a:xfrm>
        </p:spPr>
        <p:txBody>
          <a:bodyPr/>
          <a:lstStyle/>
          <a:p>
            <a:pPr marL="0" indent="0">
              <a:buNone/>
            </a:pPr>
            <a:r>
              <a:rPr lang="pl-PL" sz="2000" b="1" dirty="0" smtClean="0"/>
              <a:t>Zonda</a:t>
            </a:r>
            <a:r>
              <a:rPr lang="pl-PL" sz="2000" dirty="0"/>
              <a:t> - </a:t>
            </a:r>
            <a:r>
              <a:rPr lang="pl-PL" sz="2000" b="1" dirty="0"/>
              <a:t>BB Trade Estonia OÜ z siedzibą w </a:t>
            </a:r>
            <a:r>
              <a:rPr lang="pl-PL" sz="2000" b="1" dirty="0" smtClean="0"/>
              <a:t>Estonii</a:t>
            </a:r>
            <a:r>
              <a:rPr lang="pl-PL" sz="2000" dirty="0"/>
              <a:t>, Harju </a:t>
            </a:r>
            <a:r>
              <a:rPr lang="pl-PL" sz="2000" dirty="0" err="1"/>
              <a:t>maakond</a:t>
            </a:r>
            <a:r>
              <a:rPr lang="pl-PL" sz="2000" dirty="0"/>
              <a:t>, Tallinn, </a:t>
            </a:r>
            <a:r>
              <a:rPr lang="pl-PL" sz="2000" dirty="0" err="1"/>
              <a:t>Lasnamäe</a:t>
            </a:r>
            <a:r>
              <a:rPr lang="pl-PL" sz="2000" dirty="0"/>
              <a:t> </a:t>
            </a:r>
            <a:r>
              <a:rPr lang="pl-PL" sz="2000" dirty="0" err="1"/>
              <a:t>linnaosa</a:t>
            </a:r>
            <a:r>
              <a:rPr lang="pl-PL" sz="2000" dirty="0"/>
              <a:t>, </a:t>
            </a:r>
            <a:r>
              <a:rPr lang="pl-PL" sz="2000" dirty="0" err="1"/>
              <a:t>Lõõtsa</a:t>
            </a:r>
            <a:r>
              <a:rPr lang="pl-PL" sz="2000" dirty="0"/>
              <a:t> </a:t>
            </a:r>
            <a:r>
              <a:rPr lang="pl-PL" sz="2000" dirty="0" err="1"/>
              <a:t>tn</a:t>
            </a:r>
            <a:r>
              <a:rPr lang="pl-PL" sz="2000" dirty="0"/>
              <a:t> 8a, </a:t>
            </a:r>
            <a:r>
              <a:rPr lang="pl-PL" sz="2000" dirty="0" smtClean="0"/>
              <a:t>11415, wpisana </a:t>
            </a:r>
            <a:r>
              <a:rPr lang="pl-PL" sz="2000" dirty="0"/>
              <a:t>do estońskiego rejestru spółek pod numerem </a:t>
            </a:r>
            <a:r>
              <a:rPr lang="pl-PL" sz="2000" dirty="0" smtClean="0"/>
              <a:t>14814864</a:t>
            </a:r>
          </a:p>
          <a:p>
            <a:pPr marL="0" indent="0">
              <a:buNone/>
            </a:pPr>
            <a:endParaRPr lang="pl-PL" sz="2000" dirty="0"/>
          </a:p>
          <a:p>
            <a:pPr marL="0" indent="0">
              <a:buNone/>
            </a:pPr>
            <a:r>
              <a:rPr lang="pl-PL" sz="2000" b="1" dirty="0" smtClean="0"/>
              <a:t>Coinbase</a:t>
            </a:r>
            <a:r>
              <a:rPr lang="pl-PL" sz="2000" dirty="0" smtClean="0"/>
              <a:t> - </a:t>
            </a:r>
            <a:r>
              <a:rPr lang="en-US" sz="2000" b="1" dirty="0">
                <a:solidFill>
                  <a:schemeClr val="accent6"/>
                </a:solidFill>
              </a:rPr>
              <a:t>Coinbase Ireland Limited ("Coinbase Ireland"), a private limited company incorporated in Ireland with company number 630350, whose registered office address is 70 Sir John Rogerson’s Quay, Dublin D02 R296</a:t>
            </a:r>
            <a:r>
              <a:rPr lang="pl-PL" sz="2000" dirty="0" smtClean="0"/>
              <a:t>/</a:t>
            </a:r>
            <a:r>
              <a:rPr lang="en-US" sz="2000" dirty="0"/>
              <a:t>Coinbase Europe Limited ("Coinbase Europe"), a private limited company incorporated in Ireland with company number 675475, whose registered office address is at 70 Sir John Rogerson’s Quay, </a:t>
            </a:r>
            <a:r>
              <a:rPr lang="en-US" sz="2000" b="1" dirty="0"/>
              <a:t>Dublin</a:t>
            </a:r>
            <a:r>
              <a:rPr lang="en-US" sz="2000" dirty="0"/>
              <a:t> D02 R296.</a:t>
            </a:r>
          </a:p>
          <a:p>
            <a:pPr marL="0" indent="0">
              <a:buNone/>
            </a:pPr>
            <a:endParaRPr lang="pl-PL" sz="2000" b="1" dirty="0" smtClean="0"/>
          </a:p>
          <a:p>
            <a:pPr marL="0" indent="0">
              <a:buNone/>
            </a:pPr>
            <a:r>
              <a:rPr lang="pl-PL" sz="2000" b="1" dirty="0" err="1" smtClean="0"/>
              <a:t>Binance</a:t>
            </a:r>
            <a:r>
              <a:rPr lang="pl-PL" sz="2000" dirty="0" smtClean="0"/>
              <a:t> - </a:t>
            </a:r>
            <a:r>
              <a:rPr lang="en-US" sz="2000" b="1" dirty="0" err="1"/>
              <a:t>Binance</a:t>
            </a:r>
            <a:r>
              <a:rPr lang="en-US" sz="2000" b="1" dirty="0"/>
              <a:t> Holding Limited Address</a:t>
            </a:r>
            <a:r>
              <a:rPr lang="en-US" sz="2000" dirty="0"/>
              <a:t>: C/O International Corporation Services Ltd </a:t>
            </a:r>
            <a:r>
              <a:rPr lang="en-US" sz="2000" dirty="0" err="1"/>
              <a:t>Harbour</a:t>
            </a:r>
            <a:r>
              <a:rPr lang="en-US" sz="2000" dirty="0"/>
              <a:t> Place, 2nd Floor North Wing GEORGE TOWN, </a:t>
            </a:r>
            <a:r>
              <a:rPr lang="en-US" sz="2000" b="1" dirty="0"/>
              <a:t>GRAND CAYMAN </a:t>
            </a:r>
            <a:r>
              <a:rPr lang="en-US" sz="2000" b="1" dirty="0" err="1"/>
              <a:t>Cayman</a:t>
            </a:r>
            <a:r>
              <a:rPr lang="en-US" sz="2000" b="1" dirty="0"/>
              <a:t> Islands </a:t>
            </a:r>
            <a:endParaRPr lang="pl-PL" sz="2000" b="1" dirty="0"/>
          </a:p>
          <a:p>
            <a:pPr marL="0" indent="0">
              <a:buNone/>
            </a:pPr>
            <a:endParaRPr lang="pl-PL" sz="2000" b="1" dirty="0" smtClean="0"/>
          </a:p>
          <a:p>
            <a:pPr marL="0" indent="0">
              <a:buNone/>
            </a:pPr>
            <a:r>
              <a:rPr lang="pl-PL" sz="1800" b="1" dirty="0" err="1" smtClean="0"/>
              <a:t>Binance</a:t>
            </a:r>
            <a:r>
              <a:rPr lang="pl-PL" sz="1800" b="1" dirty="0" smtClean="0"/>
              <a:t> </a:t>
            </a:r>
            <a:r>
              <a:rPr lang="pl-PL" sz="1800" b="1" dirty="0" err="1"/>
              <a:t>Markets</a:t>
            </a:r>
            <a:r>
              <a:rPr lang="pl-PL" sz="1800" b="1" dirty="0"/>
              <a:t> Limited </a:t>
            </a:r>
            <a:r>
              <a:rPr lang="pl-PL" sz="1800" dirty="0"/>
              <a:t>co prawda jest </a:t>
            </a:r>
            <a:r>
              <a:rPr lang="pl-PL" sz="1800" dirty="0" err="1"/>
              <a:t>zarejetrowany</a:t>
            </a:r>
            <a:r>
              <a:rPr lang="pl-PL" sz="1800" dirty="0"/>
              <a:t> w Wielkiej </a:t>
            </a:r>
            <a:r>
              <a:rPr lang="pl-PL" sz="1800" dirty="0" err="1"/>
              <a:t>Brytani</a:t>
            </a:r>
            <a:r>
              <a:rPr lang="pl-PL" sz="1800" dirty="0"/>
              <a:t> ale nie prowadzi </a:t>
            </a:r>
            <a:r>
              <a:rPr lang="pl-PL" sz="1800" dirty="0" smtClean="0"/>
              <a:t>portalu </a:t>
            </a:r>
            <a:r>
              <a:rPr lang="pl-PL" sz="1800" dirty="0" err="1"/>
              <a:t>Binance</a:t>
            </a:r>
            <a:r>
              <a:rPr lang="pl-PL" sz="1800" dirty="0"/>
              <a:t>, </a:t>
            </a:r>
            <a:r>
              <a:rPr lang="pl-PL" sz="1800" dirty="0" smtClean="0"/>
              <a:t>zob. https</a:t>
            </a:r>
            <a:r>
              <a:rPr lang="pl-PL" sz="1800" dirty="0"/>
              <a:t>://www.binance.com/en/support/announcement/1e89bf44e2e041358e6b46dc9bad0b48 </a:t>
            </a:r>
            <a:endParaRPr lang="pl-PL" sz="1800" dirty="0" smtClean="0"/>
          </a:p>
          <a:p>
            <a:pPr marL="0" indent="0">
              <a:buNone/>
            </a:pPr>
            <a:endParaRPr lang="pl-PL" b="1" dirty="0" smtClean="0"/>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Tree>
    <p:extLst>
      <p:ext uri="{BB962C8B-B14F-4D97-AF65-F5344CB8AC3E}">
        <p14:creationId xmlns:p14="http://schemas.microsoft.com/office/powerpoint/2010/main" val="26715502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0"/>
            <a:ext cx="10972800" cy="580253"/>
          </a:xfrm>
        </p:spPr>
        <p:txBody>
          <a:bodyPr/>
          <a:lstStyle/>
          <a:p>
            <a:r>
              <a:rPr lang="pl-PL" sz="3200" dirty="0"/>
              <a:t>Zonda – regulamin świadczenia usług</a:t>
            </a:r>
          </a:p>
        </p:txBody>
      </p:sp>
      <p:sp>
        <p:nvSpPr>
          <p:cNvPr id="3" name="Symbol zastępczy zawartości 2"/>
          <p:cNvSpPr>
            <a:spLocks noGrp="1"/>
          </p:cNvSpPr>
          <p:nvPr>
            <p:ph idx="1"/>
          </p:nvPr>
        </p:nvSpPr>
        <p:spPr>
          <a:xfrm>
            <a:off x="609600" y="1433384"/>
            <a:ext cx="10972800" cy="4891217"/>
          </a:xfrm>
        </p:spPr>
        <p:txBody>
          <a:bodyPr/>
          <a:lstStyle/>
          <a:p>
            <a:pPr marL="0" indent="0">
              <a:buNone/>
            </a:pPr>
            <a:r>
              <a:rPr lang="pl-PL" sz="1600" dirty="0"/>
              <a:t>XI.     PRAWO </a:t>
            </a:r>
            <a:r>
              <a:rPr lang="pl-PL" sz="1600" dirty="0" smtClean="0"/>
              <a:t>WŁAŚCIWE</a:t>
            </a:r>
            <a:endParaRPr lang="pl-PL" sz="1600" dirty="0"/>
          </a:p>
          <a:p>
            <a:pPr marL="0" indent="0">
              <a:buNone/>
            </a:pPr>
            <a:r>
              <a:rPr lang="pl-PL" sz="1600" dirty="0"/>
              <a:t>§ </a:t>
            </a:r>
            <a:r>
              <a:rPr lang="pl-PL" sz="1600" dirty="0" smtClean="0"/>
              <a:t>20</a:t>
            </a:r>
            <a:endParaRPr lang="pl-PL" sz="1600" dirty="0"/>
          </a:p>
          <a:p>
            <a:pPr marL="0" indent="0">
              <a:buNone/>
            </a:pPr>
            <a:r>
              <a:rPr lang="pl-PL" sz="1600" dirty="0"/>
              <a:t>1. Prawem właściwym dla umowy zawieranej pomiędzy Użytkownikiem a ZONDĄ, której przedmiotem są usługi świadczone przez ZONDĘ w ramach Giełdy na warunkach określonych w Regulaminie</a:t>
            </a:r>
            <a:r>
              <a:rPr lang="pl-PL" sz="1600" b="1" dirty="0"/>
              <a:t>, jest prawo Republiki Estońskiej</a:t>
            </a:r>
            <a:r>
              <a:rPr lang="pl-PL" sz="1600" dirty="0"/>
              <a:t>.</a:t>
            </a:r>
          </a:p>
          <a:p>
            <a:pPr marL="0" indent="0">
              <a:buNone/>
            </a:pPr>
            <a:r>
              <a:rPr lang="pl-PL" sz="1600" dirty="0"/>
              <a:t>2. </a:t>
            </a:r>
            <a:r>
              <a:rPr lang="pl-PL" sz="1600" b="1" dirty="0"/>
              <a:t>Wszelkie spory związane z Usługami świadczonymi przez ZONDĘ będą rozstrzygane przez właściwe sądy powszechne.</a:t>
            </a:r>
          </a:p>
          <a:p>
            <a:pPr marL="0" indent="0">
              <a:buNone/>
            </a:pPr>
            <a:r>
              <a:rPr lang="pl-PL" sz="1600" dirty="0"/>
              <a:t>3. Użytkownik będący konsumentem ma możliwość skorzystania z pozasądowego sposobu rozpatrywania reklamacji i dochodzenia roszczeń. Informacje o sposobie dostępu do ww. trybu i procedur rozstrzygania sporów znajdują się m.in. na unijnej platformie internetowej ODR, dostępnej pod adresem internetowym: http://ec.europa.eu/consumers/odr/.</a:t>
            </a:r>
          </a:p>
          <a:p>
            <a:pPr marL="0" indent="0">
              <a:buNone/>
            </a:pPr>
            <a:endParaRPr lang="pl-PL" dirty="0" smtClean="0"/>
          </a:p>
          <a:p>
            <a:pPr marL="0" indent="0">
              <a:buNone/>
            </a:pPr>
            <a:r>
              <a:rPr lang="pl-PL" sz="2400" dirty="0" smtClean="0"/>
              <a:t>Rozporządzenie </a:t>
            </a:r>
            <a:r>
              <a:rPr lang="pl-PL" sz="2400" dirty="0"/>
              <a:t>Parlamentu Europejskiego i Rady (UE) nr 1215/2012 z dnia 12 grudnia 2012 r. w sprawie jurysdykcji i uznawania orzeczeń sądowych oraz ich wykonywania w sprawach cywilnych i handlowych </a:t>
            </a:r>
            <a:r>
              <a:rPr lang="pl-PL" sz="2400" dirty="0" smtClean="0"/>
              <a:t>– </a:t>
            </a:r>
            <a:r>
              <a:rPr lang="pl-PL" sz="2400" b="1" dirty="0" smtClean="0"/>
              <a:t>powództwo przed sąd polski właściwy dla miejsca zamieszkania powoda (konsumenta!)</a:t>
            </a:r>
            <a:endParaRPr lang="pl-PL" sz="2400" b="1" dirty="0"/>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Tree>
    <p:extLst>
      <p:ext uri="{BB962C8B-B14F-4D97-AF65-F5344CB8AC3E}">
        <p14:creationId xmlns:p14="http://schemas.microsoft.com/office/powerpoint/2010/main" val="23232482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0"/>
            <a:ext cx="10972800" cy="679107"/>
          </a:xfrm>
        </p:spPr>
        <p:txBody>
          <a:bodyPr/>
          <a:lstStyle/>
          <a:p>
            <a:r>
              <a:rPr lang="pl-PL" sz="2800" dirty="0"/>
              <a:t>Rozporządzenie Parlamentu Europejskiego i Rady (UE) nr 1215/2012 </a:t>
            </a:r>
          </a:p>
        </p:txBody>
      </p:sp>
      <p:sp>
        <p:nvSpPr>
          <p:cNvPr id="3" name="Symbol zastępczy zawartości 2"/>
          <p:cNvSpPr>
            <a:spLocks noGrp="1"/>
          </p:cNvSpPr>
          <p:nvPr>
            <p:ph idx="1"/>
          </p:nvPr>
        </p:nvSpPr>
        <p:spPr>
          <a:xfrm>
            <a:off x="609600" y="1581666"/>
            <a:ext cx="10972800" cy="4742936"/>
          </a:xfrm>
        </p:spPr>
        <p:txBody>
          <a:bodyPr/>
          <a:lstStyle/>
          <a:p>
            <a:pPr marL="0" indent="0">
              <a:buNone/>
            </a:pPr>
            <a:r>
              <a:rPr lang="pl-PL" sz="1600" dirty="0"/>
              <a:t>SEKCJA </a:t>
            </a:r>
            <a:r>
              <a:rPr lang="pl-PL" sz="1600" dirty="0" smtClean="0"/>
              <a:t>4</a:t>
            </a:r>
            <a:endParaRPr lang="pl-PL" sz="1600" dirty="0"/>
          </a:p>
          <a:p>
            <a:pPr marL="0" indent="0">
              <a:buNone/>
            </a:pPr>
            <a:r>
              <a:rPr lang="pl-PL" sz="1600" dirty="0"/>
              <a:t>Jurysdykcja w sprawach dotyczących umów </a:t>
            </a:r>
            <a:r>
              <a:rPr lang="pl-PL" sz="1600" dirty="0" smtClean="0"/>
              <a:t>konsumenckich</a:t>
            </a:r>
            <a:endParaRPr lang="pl-PL" sz="1600" dirty="0"/>
          </a:p>
          <a:p>
            <a:pPr marL="0" indent="0">
              <a:buNone/>
            </a:pPr>
            <a:r>
              <a:rPr lang="pl-PL" sz="1600" dirty="0"/>
              <a:t>Artykuł </a:t>
            </a:r>
            <a:r>
              <a:rPr lang="pl-PL" sz="1600" dirty="0" smtClean="0"/>
              <a:t>17</a:t>
            </a:r>
            <a:endParaRPr lang="pl-PL" sz="1600" dirty="0"/>
          </a:p>
          <a:p>
            <a:pPr marL="0" indent="0">
              <a:buNone/>
            </a:pPr>
            <a:r>
              <a:rPr lang="pl-PL" sz="1600" dirty="0"/>
              <a:t>1.   Jeżeli przedmiotem postępowania jest umowa lub roszczenia z umowy, którą zawarła osoba, konsument, w celu, który nie może być uważany za działalność zawodową lub gospodarczą tej osoby, jurysdykcję określa się na podstawie niniejszej sekcji, nie naruszając przepisów art. 6 i art. 7 pkt 5,</a:t>
            </a:r>
          </a:p>
          <a:p>
            <a:pPr marL="0" indent="0">
              <a:buNone/>
            </a:pPr>
            <a:r>
              <a:rPr lang="pl-PL" sz="1600" dirty="0" smtClean="0"/>
              <a:t>[…]</a:t>
            </a:r>
            <a:endParaRPr lang="pl-PL" sz="1600" dirty="0"/>
          </a:p>
          <a:p>
            <a:pPr marL="0" indent="0">
              <a:buNone/>
            </a:pPr>
            <a:r>
              <a:rPr lang="pl-PL" sz="1600" dirty="0"/>
              <a:t>c) </a:t>
            </a:r>
            <a:r>
              <a:rPr lang="pl-PL" sz="1600" b="1" dirty="0" smtClean="0"/>
              <a:t>we </a:t>
            </a:r>
            <a:r>
              <a:rPr lang="pl-PL" sz="1600" b="1" dirty="0"/>
              <a:t>wszystkich innych przypadkach – gdy druga strona umowy w państwie członkowskim, na terytorium którego konsument ma miejsce zamieszkania, prowadzi działalność zawodową lub gospodarczą lub taką działalność w jakikolwiek sposób kieruje do tego państwa członkowskiego lub do kilku państw włącznie z tym państwem członkowskim, a umowa wchodzi w zakres tej działalności</a:t>
            </a:r>
            <a:r>
              <a:rPr lang="pl-PL" sz="1600" b="1" dirty="0" smtClean="0"/>
              <a:t>.</a:t>
            </a:r>
          </a:p>
          <a:p>
            <a:pPr marL="0" indent="0">
              <a:buNone/>
            </a:pPr>
            <a:r>
              <a:rPr lang="pl-PL" sz="1600" b="1" dirty="0" smtClean="0"/>
              <a:t>[…]</a:t>
            </a:r>
            <a:endParaRPr lang="pl-PL" sz="1600" b="1" dirty="0"/>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Tree>
    <p:extLst>
      <p:ext uri="{BB962C8B-B14F-4D97-AF65-F5344CB8AC3E}">
        <p14:creationId xmlns:p14="http://schemas.microsoft.com/office/powerpoint/2010/main" val="2033692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354228"/>
            <a:ext cx="10775092" cy="593124"/>
          </a:xfrm>
        </p:spPr>
        <p:txBody>
          <a:bodyPr/>
          <a:lstStyle/>
          <a:p>
            <a:r>
              <a:rPr lang="pl-PL" sz="2800" dirty="0" smtClean="0"/>
              <a:t>Rozporządzenie </a:t>
            </a:r>
            <a:r>
              <a:rPr lang="pl-PL" sz="2800" dirty="0"/>
              <a:t>Parlamentu Europejskiego i Rady (UE) nr 1215/2012 </a:t>
            </a:r>
          </a:p>
        </p:txBody>
      </p:sp>
      <p:sp>
        <p:nvSpPr>
          <p:cNvPr id="3" name="Symbol zastępczy zawartości 2"/>
          <p:cNvSpPr>
            <a:spLocks noGrp="1"/>
          </p:cNvSpPr>
          <p:nvPr>
            <p:ph idx="1"/>
          </p:nvPr>
        </p:nvSpPr>
        <p:spPr>
          <a:xfrm>
            <a:off x="510746" y="1251424"/>
            <a:ext cx="10972800" cy="4918717"/>
          </a:xfrm>
        </p:spPr>
        <p:txBody>
          <a:bodyPr/>
          <a:lstStyle/>
          <a:p>
            <a:pPr marL="0" indent="0">
              <a:buNone/>
            </a:pPr>
            <a:r>
              <a:rPr lang="pl-PL" sz="1600" dirty="0"/>
              <a:t>Artykuł </a:t>
            </a:r>
            <a:r>
              <a:rPr lang="pl-PL" sz="1600" dirty="0" smtClean="0"/>
              <a:t>18</a:t>
            </a:r>
            <a:endParaRPr lang="pl-PL" sz="1600" dirty="0"/>
          </a:p>
          <a:p>
            <a:pPr marL="0" indent="0">
              <a:buNone/>
            </a:pPr>
            <a:r>
              <a:rPr lang="pl-PL" sz="1600" dirty="0"/>
              <a:t>1.   Konsument może wytoczyć powództwo przeciwko swojemu kontrahentowi przed sądem państwa członkowskiego, na którego terytorium kontrahent ten ma miejsce zamieszkania, </a:t>
            </a:r>
            <a:r>
              <a:rPr lang="pl-PL" sz="1600" b="1" dirty="0"/>
              <a:t>albo bez względu na miejsce zamieszkania kontrahenta – przed sądem miejsca, w którym konsument ma miejsce zamieszkania.</a:t>
            </a:r>
          </a:p>
          <a:p>
            <a:pPr marL="0" indent="0">
              <a:buNone/>
            </a:pPr>
            <a:r>
              <a:rPr lang="pl-PL" sz="1600" dirty="0"/>
              <a:t>2.   Kontrahent może wytoczyć powództwo przeciwko konsumentowi tylko przed sądy państwa członkowskiego, na którego terytorium konsument ma miejsce zamieszkania.</a:t>
            </a:r>
          </a:p>
          <a:p>
            <a:pPr marL="0" indent="0">
              <a:buNone/>
            </a:pPr>
            <a:r>
              <a:rPr lang="pl-PL" sz="1600" dirty="0" smtClean="0"/>
              <a:t>[….]</a:t>
            </a:r>
          </a:p>
          <a:p>
            <a:pPr marL="0" indent="0">
              <a:buNone/>
            </a:pPr>
            <a:r>
              <a:rPr lang="pl-PL" sz="1600" dirty="0" smtClean="0"/>
              <a:t>Artykuł 19</a:t>
            </a:r>
            <a:endParaRPr lang="pl-PL" sz="1600" dirty="0"/>
          </a:p>
          <a:p>
            <a:pPr marL="0" indent="0">
              <a:buNone/>
            </a:pPr>
            <a:r>
              <a:rPr lang="pl-PL" sz="1600" dirty="0"/>
              <a:t>Od przepisów niniejszej sekcji można odstąpić na podstawie umowy tylko wówczas</a:t>
            </a:r>
            <a:r>
              <a:rPr lang="pl-PL" sz="1600" dirty="0" smtClean="0"/>
              <a:t>:</a:t>
            </a:r>
            <a:endParaRPr lang="pl-PL" sz="1600" dirty="0"/>
          </a:p>
          <a:p>
            <a:pPr marL="0" indent="0">
              <a:buNone/>
            </a:pPr>
            <a:r>
              <a:rPr lang="pl-PL" sz="1600" dirty="0"/>
              <a:t>1) </a:t>
            </a:r>
            <a:r>
              <a:rPr lang="pl-PL" sz="1600" dirty="0" smtClean="0"/>
              <a:t>jeżeli </a:t>
            </a:r>
            <a:r>
              <a:rPr lang="pl-PL" sz="1600" dirty="0"/>
              <a:t>umowa została zawarta po powstaniu sporu</a:t>
            </a:r>
            <a:r>
              <a:rPr lang="pl-PL" sz="1600" dirty="0" smtClean="0"/>
              <a:t>;</a:t>
            </a:r>
            <a:endParaRPr lang="pl-PL" sz="1600" dirty="0"/>
          </a:p>
          <a:p>
            <a:pPr marL="0" indent="0">
              <a:buNone/>
            </a:pPr>
            <a:r>
              <a:rPr lang="pl-PL" sz="1600" dirty="0"/>
              <a:t>2) </a:t>
            </a:r>
            <a:r>
              <a:rPr lang="pl-PL" sz="1600" dirty="0" smtClean="0"/>
              <a:t>jeżeli </a:t>
            </a:r>
            <a:r>
              <a:rPr lang="pl-PL" sz="1600" dirty="0"/>
              <a:t>przyznaje ona konsumentowi uprawnienie do wytaczania powództwa przed sądy inne niż wymienione w niniejszej sekcji; </a:t>
            </a:r>
            <a:r>
              <a:rPr lang="pl-PL" sz="1600" dirty="0" smtClean="0"/>
              <a:t>lub</a:t>
            </a:r>
            <a:endParaRPr lang="pl-PL" sz="1600" dirty="0"/>
          </a:p>
          <a:p>
            <a:pPr marL="0" indent="0">
              <a:buNone/>
            </a:pPr>
            <a:r>
              <a:rPr lang="pl-PL" sz="1600" dirty="0"/>
              <a:t>3) </a:t>
            </a:r>
            <a:r>
              <a:rPr lang="pl-PL" sz="1600" dirty="0" smtClean="0"/>
              <a:t>jeżeli </a:t>
            </a:r>
            <a:r>
              <a:rPr lang="pl-PL" sz="1600" dirty="0"/>
              <a:t>została ona zawarta między konsumentem a jego kontrahentem, którzy w chwili zawarcia umowy mają miejsce zamieszkania lub zwykłego pobytu w tym samym państwie członkowskim, a umowa ta przewiduje jurysdykcję sądów tego państwa członkowskiego, o ile taka umowa jest dopuszczalna w świetle prawa tego państwa członkowskiego.</a:t>
            </a:r>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Tree>
    <p:extLst>
      <p:ext uri="{BB962C8B-B14F-4D97-AF65-F5344CB8AC3E}">
        <p14:creationId xmlns:p14="http://schemas.microsoft.com/office/powerpoint/2010/main" val="2446750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548332"/>
            <a:ext cx="10972800" cy="629680"/>
          </a:xfrm>
        </p:spPr>
        <p:txBody>
          <a:bodyPr/>
          <a:lstStyle/>
          <a:p>
            <a:r>
              <a:rPr lang="pl-PL" dirty="0" smtClean="0"/>
              <a:t>Rzym I</a:t>
            </a:r>
            <a:endParaRPr lang="pl-PL" dirty="0"/>
          </a:p>
        </p:txBody>
      </p:sp>
      <p:sp>
        <p:nvSpPr>
          <p:cNvPr id="3" name="Symbol zastępczy zawartości 2"/>
          <p:cNvSpPr>
            <a:spLocks noGrp="1"/>
          </p:cNvSpPr>
          <p:nvPr>
            <p:ph idx="1"/>
          </p:nvPr>
        </p:nvSpPr>
        <p:spPr>
          <a:xfrm>
            <a:off x="609600" y="1178012"/>
            <a:ext cx="10972800" cy="5146590"/>
          </a:xfrm>
        </p:spPr>
        <p:txBody>
          <a:bodyPr/>
          <a:lstStyle/>
          <a:p>
            <a:pPr marL="0" indent="0">
              <a:buNone/>
            </a:pPr>
            <a:r>
              <a:rPr lang="pl-PL" sz="1800" dirty="0"/>
              <a:t>Rozporządzenie Parlamentu Europejskiego i Rady (WE) n r 593/2008 z dnia 17 czerwca 2008 r. w sprawie prawa właściwego dla zobowiązań umownych (Rzym I)</a:t>
            </a:r>
          </a:p>
          <a:p>
            <a:pPr marL="0" indent="0">
              <a:buNone/>
            </a:pPr>
            <a:r>
              <a:rPr lang="pl-PL" sz="1800" dirty="0" smtClean="0"/>
              <a:t>Artykuł </a:t>
            </a:r>
            <a:r>
              <a:rPr lang="pl-PL" sz="1800" dirty="0"/>
              <a:t>6</a:t>
            </a:r>
          </a:p>
          <a:p>
            <a:pPr marL="0" indent="0">
              <a:buNone/>
            </a:pPr>
            <a:r>
              <a:rPr lang="pl-PL" sz="1800" dirty="0"/>
              <a:t>Umowy konsumenckie</a:t>
            </a:r>
          </a:p>
          <a:p>
            <a:pPr marL="0" indent="0">
              <a:buNone/>
            </a:pPr>
            <a:r>
              <a:rPr lang="pl-PL" sz="1800" dirty="0"/>
              <a:t>1.  Bez uszczerbku dla art. 5 i 7 umowa zawarta przez osobę fizyczną w celu, który można uznać za niezwiązany z jej działalnością gospodarczą lub zawodową („konsument”), z inną osobą wykonującą działalność gospodarczą lub zawodową („przedsiębiorca”) podlega prawu państwa, w którym konsument ma miejsce zwykłego pobytu, pod warunkiem że przedsiębiorca:</a:t>
            </a:r>
          </a:p>
          <a:p>
            <a:pPr marL="0" indent="0">
              <a:buNone/>
            </a:pPr>
            <a:r>
              <a:rPr lang="pl-PL" sz="1800" dirty="0"/>
              <a:t>a) wykonuje swoją działalność gospodarczą lub zawodową w państwie, w którym konsument ma miejsce zwykłego pobytu; lub</a:t>
            </a:r>
          </a:p>
          <a:p>
            <a:pPr marL="0" indent="0">
              <a:buNone/>
            </a:pPr>
            <a:r>
              <a:rPr lang="pl-PL" sz="1800" dirty="0"/>
              <a:t>b) </a:t>
            </a:r>
            <a:r>
              <a:rPr lang="pl-PL" sz="1800" b="1" dirty="0"/>
              <a:t>w jakikolwiek sposób kieruje taką działalność do tego państwa lub do kilku państw z tym państwem włącznie;</a:t>
            </a:r>
          </a:p>
          <a:p>
            <a:pPr marL="0" indent="0">
              <a:buNone/>
            </a:pPr>
            <a:r>
              <a:rPr lang="pl-PL" sz="1800" dirty="0"/>
              <a:t>a umowa wchodzi w zakres tej działalności.</a:t>
            </a:r>
          </a:p>
          <a:p>
            <a:pPr marL="0" indent="0">
              <a:buNone/>
            </a:pPr>
            <a:r>
              <a:rPr lang="pl-PL" sz="1800" dirty="0"/>
              <a:t>2.  Niezależnie od ust. 1, dla umowy, która spełnia warunki wymienione w ust. 1, strony mogą dokonać wyboru prawa właściwego zgodnie z art. 3. </a:t>
            </a:r>
            <a:r>
              <a:rPr lang="pl-PL" sz="1800" b="1" dirty="0"/>
              <a:t>Wybór taki nie może jednak prowadzić do pozbawienia konsumenta ochrony przyznanej mu na podstawie przepisów, których nie można wyłączyć w drodze umowy, na mocy prawa, jakie zgodnie z ust. 1 byłoby właściwe w braku wyboru.</a:t>
            </a:r>
          </a:p>
          <a:p>
            <a:pPr marL="0" indent="0">
              <a:buNone/>
            </a:pPr>
            <a:endParaRPr lang="pl-PL" sz="2400" dirty="0"/>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Tree>
    <p:extLst>
      <p:ext uri="{BB962C8B-B14F-4D97-AF65-F5344CB8AC3E}">
        <p14:creationId xmlns:p14="http://schemas.microsoft.com/office/powerpoint/2010/main" val="463646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0"/>
            <a:ext cx="10972800" cy="506112"/>
          </a:xfrm>
        </p:spPr>
        <p:txBody>
          <a:bodyPr/>
          <a:lstStyle/>
          <a:p>
            <a:r>
              <a:rPr lang="pl-PL" sz="2400" dirty="0"/>
              <a:t>Dyrektywa Parlamentu Europejskiego i Rady 2011/83/UE z dnia 25 października 2011 r. w sprawie praw konsumentów</a:t>
            </a:r>
          </a:p>
        </p:txBody>
      </p:sp>
      <p:sp>
        <p:nvSpPr>
          <p:cNvPr id="3" name="Symbol zastępczy zawartości 2"/>
          <p:cNvSpPr>
            <a:spLocks noGrp="1"/>
          </p:cNvSpPr>
          <p:nvPr>
            <p:ph idx="1"/>
          </p:nvPr>
        </p:nvSpPr>
        <p:spPr>
          <a:xfrm>
            <a:off x="609600" y="1482812"/>
            <a:ext cx="10972800" cy="4841790"/>
          </a:xfrm>
        </p:spPr>
        <p:txBody>
          <a:bodyPr/>
          <a:lstStyle/>
          <a:p>
            <a:pPr marL="0" indent="0">
              <a:buNone/>
            </a:pPr>
            <a:r>
              <a:rPr lang="pl-PL" sz="2000" dirty="0"/>
              <a:t>Artykuł 25</a:t>
            </a:r>
          </a:p>
          <a:p>
            <a:pPr marL="0" indent="0">
              <a:buNone/>
            </a:pPr>
            <a:r>
              <a:rPr lang="pl-PL" sz="2000" dirty="0"/>
              <a:t>Bezwzględnie wiążący charakter dyrektywy</a:t>
            </a:r>
          </a:p>
          <a:p>
            <a:pPr marL="0" indent="0">
              <a:buNone/>
            </a:pPr>
            <a:r>
              <a:rPr lang="pl-PL" sz="2000" b="1" dirty="0"/>
              <a:t>Jeżeli prawem właściwym dla umowy jest prawo państwa członkowskiego, konsumenci nie mogą zrzec się praw przyznanych na mocy krajowych środków transponujących niniejszą dyrektywę.</a:t>
            </a:r>
          </a:p>
          <a:p>
            <a:pPr marL="0" indent="0">
              <a:buNone/>
            </a:pPr>
            <a:r>
              <a:rPr lang="pl-PL" sz="2000" b="1" dirty="0"/>
              <a:t>Wszelkie postanowienia umowne pośrednio lub bezpośrednio znoszące lub ograniczające prawa wynikające z niniejszej dyrektywy nie są wiążące dla konsumenta.</a:t>
            </a:r>
          </a:p>
          <a:p>
            <a:pPr marL="0" indent="0">
              <a:buNone/>
            </a:pPr>
            <a:r>
              <a:rPr lang="pl-PL" sz="2000" dirty="0"/>
              <a:t>Artykuł 3</a:t>
            </a:r>
          </a:p>
          <a:p>
            <a:pPr marL="0" indent="0">
              <a:buNone/>
            </a:pPr>
            <a:r>
              <a:rPr lang="pl-PL" sz="2000" b="1" dirty="0"/>
              <a:t>Zakres stosowania</a:t>
            </a:r>
          </a:p>
          <a:p>
            <a:pPr marL="0" indent="0">
              <a:buNone/>
            </a:pPr>
            <a:r>
              <a:rPr lang="pl-PL" sz="2000" b="1" dirty="0"/>
              <a:t>Niniejsza dyrektywa nie ma zastosowania do umów:</a:t>
            </a:r>
          </a:p>
          <a:p>
            <a:pPr marL="0" indent="0">
              <a:buNone/>
            </a:pPr>
            <a:r>
              <a:rPr lang="pl-PL" sz="2000" b="1" dirty="0"/>
              <a:t>d) dotyczących usług finansowych</a:t>
            </a:r>
          </a:p>
          <a:p>
            <a:pPr marL="0" indent="0">
              <a:buNone/>
            </a:pPr>
            <a:r>
              <a:rPr lang="pl-PL" sz="2000" dirty="0"/>
              <a:t>Obecnie trudno jest uznać te </a:t>
            </a:r>
            <a:r>
              <a:rPr lang="pl-PL" sz="2000" dirty="0" smtClean="0"/>
              <a:t>usługi, </a:t>
            </a:r>
            <a:r>
              <a:rPr lang="pl-PL" sz="2000" dirty="0"/>
              <a:t>które świadczy giełda </a:t>
            </a:r>
            <a:r>
              <a:rPr lang="pl-PL" sz="2000" dirty="0" err="1" smtClean="0"/>
              <a:t>kryptowalutowa</a:t>
            </a:r>
            <a:r>
              <a:rPr lang="pl-PL" sz="2000" dirty="0" smtClean="0"/>
              <a:t> (Zonda) jako </a:t>
            </a:r>
            <a:r>
              <a:rPr lang="pl-PL" sz="2000" dirty="0"/>
              <a:t>usługi finansowe</a:t>
            </a:r>
          </a:p>
          <a:p>
            <a:pPr marL="0" indent="0">
              <a:buNone/>
            </a:pPr>
            <a:endParaRPr lang="pl-PL" dirty="0"/>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Tree>
    <p:extLst>
      <p:ext uri="{BB962C8B-B14F-4D97-AF65-F5344CB8AC3E}">
        <p14:creationId xmlns:p14="http://schemas.microsoft.com/office/powerpoint/2010/main" val="2894577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0"/>
            <a:ext cx="10972800" cy="852101"/>
          </a:xfrm>
        </p:spPr>
        <p:txBody>
          <a:bodyPr/>
          <a:lstStyle/>
          <a:p>
            <a:r>
              <a:rPr lang="pl-PL" sz="2400" dirty="0"/>
              <a:t>Dyrektywa Parlamentu Europejskiego i Rady 2011/83/UE z dnia 25 października 2011 r. w sprawie praw konsumentów</a:t>
            </a:r>
          </a:p>
        </p:txBody>
      </p:sp>
      <p:sp>
        <p:nvSpPr>
          <p:cNvPr id="3" name="Symbol zastępczy zawartości 2"/>
          <p:cNvSpPr>
            <a:spLocks noGrp="1"/>
          </p:cNvSpPr>
          <p:nvPr>
            <p:ph idx="1"/>
          </p:nvPr>
        </p:nvSpPr>
        <p:spPr>
          <a:xfrm>
            <a:off x="609600" y="1474574"/>
            <a:ext cx="10972800" cy="4850028"/>
          </a:xfrm>
        </p:spPr>
        <p:txBody>
          <a:bodyPr/>
          <a:lstStyle/>
          <a:p>
            <a:pPr marL="0" indent="0">
              <a:buNone/>
            </a:pPr>
            <a:r>
              <a:rPr lang="pl-PL" sz="1400" dirty="0"/>
              <a:t>Artykuł </a:t>
            </a:r>
            <a:r>
              <a:rPr lang="pl-PL" sz="1400" dirty="0" smtClean="0"/>
              <a:t>6</a:t>
            </a:r>
            <a:endParaRPr lang="pl-PL" sz="1400" dirty="0"/>
          </a:p>
          <a:p>
            <a:pPr marL="0" indent="0">
              <a:buNone/>
            </a:pPr>
            <a:r>
              <a:rPr lang="pl-PL" sz="1400" dirty="0"/>
              <a:t>Wymogi informacyjne dotyczące umów zawieranych na odległość i umów zawieranych poza lokalem </a:t>
            </a:r>
            <a:r>
              <a:rPr lang="pl-PL" sz="1400" dirty="0" smtClean="0"/>
              <a:t>przedsiębiorstwa</a:t>
            </a:r>
            <a:endParaRPr lang="pl-PL" sz="1400" dirty="0"/>
          </a:p>
          <a:p>
            <a:pPr marL="0" indent="0">
              <a:buNone/>
            </a:pPr>
            <a:r>
              <a:rPr lang="pl-PL" sz="1400" dirty="0"/>
              <a:t>1.  Zanim konsument zostanie związany umową zawieraną na odległość lub umową zawieraną poza lokalem przedsiębiorstwa, lub jakąkolwiek ofertą w tym zakresie, przedsiębiorca w jasny i zrozumiały sposób udziela konsumentowi następujących informacji</a:t>
            </a:r>
            <a:r>
              <a:rPr lang="pl-PL" sz="1400" dirty="0" smtClean="0"/>
              <a:t>:</a:t>
            </a:r>
            <a:endParaRPr lang="pl-PL" sz="1400" dirty="0"/>
          </a:p>
          <a:p>
            <a:pPr marL="0" indent="0">
              <a:buNone/>
            </a:pPr>
            <a:r>
              <a:rPr lang="pl-PL" sz="1400" dirty="0"/>
              <a:t>a) główne cechy towarów lub usług w zakresie, w jakim jest to właściwe dla danego środka przekazu oraz dla towarów lub usług</a:t>
            </a:r>
            <a:r>
              <a:rPr lang="pl-PL" sz="1400" dirty="0" smtClean="0"/>
              <a:t>;</a:t>
            </a:r>
            <a:endParaRPr lang="pl-PL" sz="1400" dirty="0"/>
          </a:p>
          <a:p>
            <a:pPr marL="0" indent="0">
              <a:buNone/>
            </a:pPr>
            <a:r>
              <a:rPr lang="pl-PL" sz="1400" dirty="0"/>
              <a:t>b) dane identyfikujące przedsiębiorcę, na przykład firma przedsiębiorcy</a:t>
            </a:r>
            <a:r>
              <a:rPr lang="pl-PL" sz="1400" dirty="0" smtClean="0"/>
              <a:t>;</a:t>
            </a:r>
          </a:p>
          <a:p>
            <a:pPr marL="0" indent="0">
              <a:buNone/>
            </a:pPr>
            <a:r>
              <a:rPr lang="pl-PL" sz="1400" dirty="0" smtClean="0"/>
              <a:t>c</a:t>
            </a:r>
            <a:r>
              <a:rPr lang="pl-PL" sz="1400" dirty="0"/>
              <a:t>) pełny adres pocztowy, pod którym przedsiębiorca prowadzi przedsiębiorstwo, numer telefonu i faksu przedsiębiorcy oraz jego adres e-mail:, o ile jest dostępny, aby umożliwić konsumentowi szybkie skontaktowanie się z przedsiębiorcą i skuteczne porozumiewanie się z nim </a:t>
            </a:r>
            <a:r>
              <a:rPr lang="pl-PL" sz="1400" dirty="0" smtClean="0"/>
              <a:t>oraz, </a:t>
            </a:r>
            <a:r>
              <a:rPr lang="pl-PL" sz="1400" dirty="0"/>
              <a:t>w przypadku gdy ma to zastosowanie, pełny adres pocztowy i dane identyfikujące przedsiębiorcę, w imieniu którego działa</a:t>
            </a:r>
            <a:r>
              <a:rPr lang="pl-PL" sz="1400" dirty="0" smtClean="0"/>
              <a:t>;</a:t>
            </a:r>
          </a:p>
          <a:p>
            <a:pPr marL="0" indent="0">
              <a:buNone/>
            </a:pPr>
            <a:r>
              <a:rPr lang="pl-PL" sz="1400" dirty="0" smtClean="0"/>
              <a:t>[…]</a:t>
            </a:r>
          </a:p>
          <a:p>
            <a:pPr marL="0" indent="0">
              <a:buNone/>
            </a:pPr>
            <a:r>
              <a:rPr lang="pl-PL" sz="1400" dirty="0"/>
              <a:t>Artykuł </a:t>
            </a:r>
            <a:r>
              <a:rPr lang="pl-PL" sz="1400" dirty="0" smtClean="0"/>
              <a:t>7</a:t>
            </a:r>
            <a:endParaRPr lang="pl-PL" sz="1400" dirty="0"/>
          </a:p>
          <a:p>
            <a:pPr marL="0" indent="0">
              <a:buNone/>
            </a:pPr>
            <a:r>
              <a:rPr lang="pl-PL" sz="1400" dirty="0"/>
              <a:t>Wymogi formalne dotyczące umów zawieranych poza lokalem </a:t>
            </a:r>
            <a:r>
              <a:rPr lang="pl-PL" sz="1400" dirty="0" smtClean="0"/>
              <a:t>przedsiębiorstwa</a:t>
            </a:r>
            <a:endParaRPr lang="pl-PL" sz="1400" dirty="0"/>
          </a:p>
          <a:p>
            <a:pPr marL="0" indent="0">
              <a:buNone/>
            </a:pPr>
            <a:r>
              <a:rPr lang="pl-PL" sz="1400" dirty="0" smtClean="0"/>
              <a:t>1. W </a:t>
            </a:r>
            <a:r>
              <a:rPr lang="pl-PL" sz="1400" dirty="0"/>
              <a:t>odniesieniu do umów zawieranych poza lokalem przedsiębiorstwa przedsiębiorca udziela konsumentowi informacji przewidzianych w art. 6 ust. 1 na papierze lub, jeżeli konsument wyrazi na to zgodę, na innym trwałym nośniku. Informacje te muszą być czytelne oraz sformułowane w prostym, zrozumiałym języku</a:t>
            </a:r>
            <a:r>
              <a:rPr lang="pl-PL" sz="1400" dirty="0" smtClean="0"/>
              <a:t>.</a:t>
            </a:r>
          </a:p>
          <a:p>
            <a:pPr marL="0" indent="0">
              <a:buNone/>
            </a:pPr>
            <a:r>
              <a:rPr lang="pl-PL" sz="1400" dirty="0" smtClean="0"/>
              <a:t>[…]</a:t>
            </a:r>
            <a:endParaRPr lang="pl-PL" sz="1400" dirty="0"/>
          </a:p>
        </p:txBody>
      </p:sp>
      <p:sp>
        <p:nvSpPr>
          <p:cNvPr id="4" name="Symbol zastępczy stopki 3"/>
          <p:cNvSpPr>
            <a:spLocks noGrp="1"/>
          </p:cNvSpPr>
          <p:nvPr>
            <p:ph type="ftr" sz="quarter" idx="11"/>
          </p:nvPr>
        </p:nvSpPr>
        <p:spPr/>
        <p:txBody>
          <a:bodyPr/>
          <a:lstStyle/>
          <a:p>
            <a:pPr>
              <a:defRPr/>
            </a:pPr>
            <a:r>
              <a:rPr lang="en-GB" smtClean="0">
                <a:solidFill>
                  <a:srgbClr val="04617B">
                    <a:shade val="90000"/>
                  </a:srgbClr>
                </a:solidFill>
              </a:rPr>
              <a:t>kancelaria@witoldsrokosz.pl witold.srokosz@uwr.edu.pl</a:t>
            </a:r>
            <a:endParaRPr lang="en-GB">
              <a:solidFill>
                <a:srgbClr val="04617B">
                  <a:shade val="90000"/>
                </a:srgbClr>
              </a:solidFill>
            </a:endParaRPr>
          </a:p>
        </p:txBody>
      </p:sp>
    </p:spTree>
    <p:extLst>
      <p:ext uri="{BB962C8B-B14F-4D97-AF65-F5344CB8AC3E}">
        <p14:creationId xmlns:p14="http://schemas.microsoft.com/office/powerpoint/2010/main" val="32174172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0"/>
            <a:ext cx="10972800" cy="572015"/>
          </a:xfrm>
        </p:spPr>
        <p:txBody>
          <a:bodyPr/>
          <a:lstStyle/>
          <a:p>
            <a:pPr algn="ctr"/>
            <a:r>
              <a:rPr lang="pl-PL" sz="3600" dirty="0" smtClean="0"/>
              <a:t>Coinbase</a:t>
            </a:r>
            <a:endParaRPr lang="pl-PL" sz="3600" dirty="0"/>
          </a:p>
        </p:txBody>
      </p:sp>
      <p:sp>
        <p:nvSpPr>
          <p:cNvPr id="3" name="Symbol zastępczy zawartości 2"/>
          <p:cNvSpPr>
            <a:spLocks noGrp="1"/>
          </p:cNvSpPr>
          <p:nvPr>
            <p:ph idx="1"/>
          </p:nvPr>
        </p:nvSpPr>
        <p:spPr>
          <a:xfrm>
            <a:off x="601362" y="1499287"/>
            <a:ext cx="10972800" cy="4767650"/>
          </a:xfrm>
        </p:spPr>
        <p:txBody>
          <a:bodyPr/>
          <a:lstStyle/>
          <a:p>
            <a:pPr marL="0" indent="0">
              <a:buNone/>
            </a:pPr>
            <a:r>
              <a:rPr lang="pl-PL" sz="1600" dirty="0" smtClean="0"/>
              <a:t>Coinbase </a:t>
            </a:r>
            <a:r>
              <a:rPr lang="pl-PL" sz="1600" dirty="0"/>
              <a:t>User </a:t>
            </a:r>
            <a:r>
              <a:rPr lang="pl-PL" sz="1600" dirty="0" smtClean="0"/>
              <a:t>Agreement</a:t>
            </a:r>
          </a:p>
          <a:p>
            <a:pPr marL="0" indent="0">
              <a:buNone/>
            </a:pPr>
            <a:r>
              <a:rPr lang="pl-PL" sz="1600" dirty="0">
                <a:hlinkClick r:id="rId2"/>
              </a:rPr>
              <a:t>https://</a:t>
            </a:r>
            <a:r>
              <a:rPr lang="pl-PL" sz="1600" dirty="0" smtClean="0">
                <a:hlinkClick r:id="rId2"/>
              </a:rPr>
              <a:t>www.coinbase.com/legal/user_agreement/ireland_europe</a:t>
            </a:r>
            <a:endParaRPr lang="pl-PL" sz="1600" dirty="0" smtClean="0"/>
          </a:p>
          <a:p>
            <a:pPr marL="0" indent="0">
              <a:buNone/>
            </a:pPr>
            <a:r>
              <a:rPr lang="en-US" sz="1600" dirty="0"/>
              <a:t>Coinbase Europe Limited 70 Sir John Rogerson’s Quay </a:t>
            </a:r>
            <a:r>
              <a:rPr lang="en-US" sz="1600" b="1" dirty="0"/>
              <a:t>Dublin</a:t>
            </a:r>
            <a:r>
              <a:rPr lang="en-US" sz="1600" dirty="0"/>
              <a:t> D02 R296</a:t>
            </a:r>
          </a:p>
          <a:p>
            <a:pPr marL="0" indent="0">
              <a:buNone/>
            </a:pPr>
            <a:endParaRPr lang="pl-PL" sz="1800" dirty="0" smtClean="0"/>
          </a:p>
          <a:p>
            <a:pPr marL="0" indent="0">
              <a:buNone/>
            </a:pPr>
            <a:r>
              <a:rPr lang="en-US" sz="1800" dirty="0" smtClean="0"/>
              <a:t>This </a:t>
            </a:r>
            <a:r>
              <a:rPr lang="en-US" sz="1800" dirty="0"/>
              <a:t>agreement (the “Agreement”) is for customers who reside in the European Economic Area.</a:t>
            </a:r>
          </a:p>
          <a:p>
            <a:pPr marL="0" indent="0">
              <a:buNone/>
            </a:pPr>
            <a:endParaRPr lang="pl-PL" sz="1600" dirty="0" smtClean="0"/>
          </a:p>
          <a:p>
            <a:pPr marL="0" indent="0">
              <a:buNone/>
            </a:pPr>
            <a:r>
              <a:rPr lang="en-US" sz="1600" dirty="0" smtClean="0"/>
              <a:t>In </a:t>
            </a:r>
            <a:r>
              <a:rPr lang="en-US" sz="1600" dirty="0"/>
              <a:t>reviewing these terms you will see that some text is </a:t>
            </a:r>
            <a:r>
              <a:rPr lang="en-US" sz="1600" dirty="0" err="1"/>
              <a:t>coloured</a:t>
            </a:r>
            <a:r>
              <a:rPr lang="en-US" sz="1600" dirty="0"/>
              <a:t> in green. These clauses only apply to the regulated services provided to you by Coinbase Ireland Limited and do not apply to services provided to you by Coinbase Europe Limited</a:t>
            </a:r>
            <a:r>
              <a:rPr lang="en-US" sz="1600" dirty="0" smtClean="0"/>
              <a:t>.</a:t>
            </a:r>
            <a:endParaRPr lang="en-US" sz="1600" dirty="0"/>
          </a:p>
          <a:p>
            <a:pPr marL="0" indent="0">
              <a:buNone/>
            </a:pPr>
            <a:endParaRPr lang="pl-PL" sz="1600" dirty="0" smtClean="0"/>
          </a:p>
          <a:p>
            <a:pPr marL="0" indent="0">
              <a:buNone/>
            </a:pPr>
            <a:r>
              <a:rPr lang="en-US" sz="1600" b="1" dirty="0" smtClean="0"/>
              <a:t>Coinbase </a:t>
            </a:r>
            <a:r>
              <a:rPr lang="en-US" sz="1600" b="1" dirty="0"/>
              <a:t>Ireland Limited is regulated by the Central Bank of Ireland</a:t>
            </a:r>
            <a:r>
              <a:rPr lang="en-US" sz="1600" b="1" dirty="0" smtClean="0"/>
              <a:t>.</a:t>
            </a:r>
            <a:endParaRPr lang="en-US" sz="1600" b="1" dirty="0"/>
          </a:p>
          <a:p>
            <a:pPr marL="0" indent="0">
              <a:buNone/>
            </a:pPr>
            <a:endParaRPr lang="pl-PL" sz="1600" dirty="0" smtClean="0"/>
          </a:p>
          <a:p>
            <a:pPr marL="0" indent="0">
              <a:buNone/>
            </a:pPr>
            <a:r>
              <a:rPr lang="en-US" sz="1600" dirty="0" smtClean="0"/>
              <a:t>This </a:t>
            </a:r>
            <a:r>
              <a:rPr lang="en-US" sz="1600" dirty="0"/>
              <a:t>is a contract between you and each of</a:t>
            </a:r>
            <a:r>
              <a:rPr lang="en-US" sz="1600" dirty="0" smtClean="0"/>
              <a:t>:</a:t>
            </a:r>
            <a:endParaRPr lang="en-US" sz="1600" dirty="0"/>
          </a:p>
          <a:p>
            <a:pPr marL="0" indent="0">
              <a:buNone/>
            </a:pPr>
            <a:r>
              <a:rPr lang="en-US" sz="1600" dirty="0">
                <a:solidFill>
                  <a:srgbClr val="00B050"/>
                </a:solidFill>
              </a:rPr>
              <a:t>Coinbase Ireland Limited ("Coinbase Ireland"), a private limited company incorporated in Ireland with company number 630350, whose registered office address is 70 Sir John Rogerson’s Quay, Dublin D02 R296; </a:t>
            </a:r>
            <a:r>
              <a:rPr lang="en-US" sz="1600" dirty="0" smtClean="0">
                <a:solidFill>
                  <a:srgbClr val="00B050"/>
                </a:solidFill>
              </a:rPr>
              <a:t>and</a:t>
            </a:r>
            <a:endParaRPr lang="en-US" sz="1600" dirty="0">
              <a:solidFill>
                <a:srgbClr val="00B050"/>
              </a:solidFill>
            </a:endParaRPr>
          </a:p>
          <a:p>
            <a:pPr marL="0" indent="0">
              <a:buNone/>
            </a:pPr>
            <a:r>
              <a:rPr lang="en-US" sz="1600" dirty="0"/>
              <a:t>Coinbase Europe Limited ("Coinbase Europe"), a private limited company incorporated in Ireland with company number 675475, whose registered office address is at 70 Sir John Rogerson’s Quay, Dublin D02 R296.</a:t>
            </a:r>
            <a:endParaRPr lang="pl-PL" sz="1600" dirty="0"/>
          </a:p>
          <a:p>
            <a:pPr marL="0" indent="0">
              <a:buNone/>
            </a:pPr>
            <a:endParaRPr lang="pl-PL" dirty="0"/>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
        <p:nvSpPr>
          <p:cNvPr id="5" name="Prostokąt 4"/>
          <p:cNvSpPr/>
          <p:nvPr/>
        </p:nvSpPr>
        <p:spPr>
          <a:xfrm>
            <a:off x="7455243" y="4003589"/>
            <a:ext cx="4234249" cy="10626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400" dirty="0"/>
              <a:t>Irlandzki Bank Centralny wykonuje nadzór nad Coinbase </a:t>
            </a:r>
            <a:r>
              <a:rPr lang="pl-PL" sz="1400" dirty="0" err="1"/>
              <a:t>Ireland</a:t>
            </a:r>
            <a:r>
              <a:rPr lang="pl-PL" sz="1400" dirty="0"/>
              <a:t> Limited  jako instytucją pieniądza elektronicznego (register </a:t>
            </a:r>
            <a:r>
              <a:rPr lang="pl-PL" sz="1400" dirty="0" err="1"/>
              <a:t>number</a:t>
            </a:r>
            <a:r>
              <a:rPr lang="pl-PL" sz="1400" dirty="0"/>
              <a:t> C188493)</a:t>
            </a:r>
          </a:p>
        </p:txBody>
      </p:sp>
      <p:sp>
        <p:nvSpPr>
          <p:cNvPr id="6" name="Prostokąt 5"/>
          <p:cNvSpPr/>
          <p:nvPr/>
        </p:nvSpPr>
        <p:spPr>
          <a:xfrm>
            <a:off x="7455242" y="461319"/>
            <a:ext cx="4324865" cy="21830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13.18 Language. This Agreement and any information or notifications that you or we are to provide should be in English. Any translation of this Agreement or other documents is provided for your convenience only and may not accurately represent the information in the original English. In the event of any inconsistency, the English language version of this Agreement or other documents shall prevail.</a:t>
            </a:r>
            <a:endParaRPr lang="pl-PL" sz="1400" dirty="0"/>
          </a:p>
        </p:txBody>
      </p:sp>
    </p:spTree>
    <p:extLst>
      <p:ext uri="{BB962C8B-B14F-4D97-AF65-F5344CB8AC3E}">
        <p14:creationId xmlns:p14="http://schemas.microsoft.com/office/powerpoint/2010/main" val="10317925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0"/>
            <a:ext cx="10972800" cy="580253"/>
          </a:xfrm>
        </p:spPr>
        <p:txBody>
          <a:bodyPr/>
          <a:lstStyle/>
          <a:p>
            <a:pPr algn="ctr"/>
            <a:r>
              <a:rPr lang="pl-PL" sz="4000" dirty="0" smtClean="0"/>
              <a:t>Coinbase</a:t>
            </a:r>
            <a:endParaRPr lang="pl-PL" sz="4000" dirty="0"/>
          </a:p>
        </p:txBody>
      </p:sp>
      <p:sp>
        <p:nvSpPr>
          <p:cNvPr id="3" name="Symbol zastępczy zawartości 2"/>
          <p:cNvSpPr>
            <a:spLocks noGrp="1"/>
          </p:cNvSpPr>
          <p:nvPr>
            <p:ph idx="1"/>
          </p:nvPr>
        </p:nvSpPr>
        <p:spPr>
          <a:xfrm>
            <a:off x="609600" y="1622854"/>
            <a:ext cx="10972800" cy="4701748"/>
          </a:xfrm>
        </p:spPr>
        <p:txBody>
          <a:bodyPr/>
          <a:lstStyle/>
          <a:p>
            <a:pPr marL="0" indent="0">
              <a:buNone/>
            </a:pPr>
            <a:r>
              <a:rPr lang="en-US" sz="1800" dirty="0">
                <a:solidFill>
                  <a:srgbClr val="00B050"/>
                </a:solidFill>
              </a:rPr>
              <a:t>2. SERVICES.</a:t>
            </a:r>
          </a:p>
          <a:p>
            <a:pPr marL="0" indent="0">
              <a:buNone/>
            </a:pPr>
            <a:r>
              <a:rPr lang="en-US" sz="1800" dirty="0">
                <a:solidFill>
                  <a:srgbClr val="00B050"/>
                </a:solidFill>
              </a:rPr>
              <a:t>2.1 E-Money Services</a:t>
            </a:r>
            <a:r>
              <a:rPr lang="en-US" sz="1800" dirty="0" smtClean="0">
                <a:solidFill>
                  <a:srgbClr val="00B050"/>
                </a:solidFill>
              </a:rPr>
              <a:t>.</a:t>
            </a:r>
            <a:endParaRPr lang="en-US" sz="1800" dirty="0">
              <a:solidFill>
                <a:srgbClr val="00B050"/>
              </a:solidFill>
            </a:endParaRPr>
          </a:p>
          <a:p>
            <a:pPr marL="0" indent="0">
              <a:buNone/>
            </a:pPr>
            <a:r>
              <a:rPr lang="en-US" sz="1800" dirty="0">
                <a:solidFill>
                  <a:srgbClr val="00B050"/>
                </a:solidFill>
              </a:rPr>
              <a:t>The following services (the "E-Money Services") may be provided to you by Coinbase Ireland:</a:t>
            </a:r>
          </a:p>
          <a:p>
            <a:pPr marL="0" indent="0">
              <a:buNone/>
            </a:pPr>
            <a:endParaRPr lang="en-US" sz="1800" dirty="0">
              <a:solidFill>
                <a:srgbClr val="00B050"/>
              </a:solidFill>
            </a:endParaRPr>
          </a:p>
          <a:p>
            <a:pPr marL="0" indent="0">
              <a:buNone/>
            </a:pPr>
            <a:r>
              <a:rPr lang="en-US" sz="1800" dirty="0">
                <a:solidFill>
                  <a:srgbClr val="00B050"/>
                </a:solidFill>
              </a:rPr>
              <a:t>(A) a hosted digital wallet (“E-Money Wallet”) enabling you to store electronic money issued by Coinbase Ireland, which is denominated in fiat currency (“E-Money"); </a:t>
            </a:r>
            <a:r>
              <a:rPr lang="en-US" sz="1800" dirty="0" smtClean="0">
                <a:solidFill>
                  <a:srgbClr val="00B050"/>
                </a:solidFill>
              </a:rPr>
              <a:t>and</a:t>
            </a:r>
            <a:endParaRPr lang="en-US" sz="1800" dirty="0">
              <a:solidFill>
                <a:srgbClr val="00B050"/>
              </a:solidFill>
            </a:endParaRPr>
          </a:p>
          <a:p>
            <a:pPr marL="0" indent="0">
              <a:buNone/>
            </a:pPr>
            <a:r>
              <a:rPr lang="en-US" sz="1800" dirty="0">
                <a:solidFill>
                  <a:srgbClr val="00B050"/>
                </a:solidFill>
              </a:rPr>
              <a:t>(B) certain payment services enabling you to send and receive E-Money (as set out below).</a:t>
            </a:r>
          </a:p>
          <a:p>
            <a:pPr marL="0" indent="0">
              <a:buNone/>
            </a:pPr>
            <a:endParaRPr lang="en-US" sz="1800" dirty="0">
              <a:solidFill>
                <a:srgbClr val="00B050"/>
              </a:solidFill>
            </a:endParaRPr>
          </a:p>
          <a:p>
            <a:pPr marL="0" indent="0">
              <a:buNone/>
            </a:pPr>
            <a:r>
              <a:rPr lang="en-US" sz="1800" dirty="0">
                <a:solidFill>
                  <a:srgbClr val="00B050"/>
                </a:solidFill>
              </a:rPr>
              <a:t>The E-Money Services are regulated by the Central Bank of Ireland. Coinbase Ireland is an </a:t>
            </a:r>
            <a:r>
              <a:rPr lang="en-US" sz="1800" dirty="0" err="1">
                <a:solidFill>
                  <a:srgbClr val="00B050"/>
                </a:solidFill>
              </a:rPr>
              <a:t>authorised</a:t>
            </a:r>
            <a:r>
              <a:rPr lang="en-US" sz="1800" dirty="0">
                <a:solidFill>
                  <a:srgbClr val="00B050"/>
                </a:solidFill>
              </a:rPr>
              <a:t> electronic money institution </a:t>
            </a:r>
            <a:r>
              <a:rPr lang="en-US" sz="1800" dirty="0" err="1">
                <a:solidFill>
                  <a:srgbClr val="00B050"/>
                </a:solidFill>
              </a:rPr>
              <a:t>authorised</a:t>
            </a:r>
            <a:r>
              <a:rPr lang="en-US" sz="1800" dirty="0">
                <a:solidFill>
                  <a:srgbClr val="00B050"/>
                </a:solidFill>
              </a:rPr>
              <a:t> and regulated by the Central Bank of Ireland with register number C188493 and listed on the Central Bank of Ireland’s register which is available at http://registers.centralbank.ie/.</a:t>
            </a:r>
          </a:p>
          <a:p>
            <a:pPr marL="0" indent="0">
              <a:buNone/>
            </a:pPr>
            <a:endParaRPr lang="en-US" sz="1400" dirty="0"/>
          </a:p>
        </p:txBody>
      </p:sp>
      <p:sp>
        <p:nvSpPr>
          <p:cNvPr id="4" name="Symbol zastępczy stopki 3"/>
          <p:cNvSpPr>
            <a:spLocks noGrp="1"/>
          </p:cNvSpPr>
          <p:nvPr>
            <p:ph type="ftr" sz="quarter" idx="11"/>
          </p:nvPr>
        </p:nvSpPr>
        <p:spPr/>
        <p:txBody>
          <a:bodyPr/>
          <a:lstStyle/>
          <a:p>
            <a:pPr algn="ctr">
              <a:defRPr/>
            </a:pPr>
            <a:r>
              <a:rPr lang="en-GB" smtClean="0">
                <a:solidFill>
                  <a:srgbClr val="04617B">
                    <a:shade val="90000"/>
                  </a:srgbClr>
                </a:solidFill>
              </a:rPr>
              <a:t>kancelaria@witoldsrokosz.pl</a:t>
            </a:r>
            <a:endParaRPr lang="en-GB" dirty="0">
              <a:solidFill>
                <a:srgbClr val="04617B">
                  <a:shade val="90000"/>
                </a:srgbClr>
              </a:solidFill>
            </a:endParaRPr>
          </a:p>
        </p:txBody>
      </p:sp>
    </p:spTree>
    <p:extLst>
      <p:ext uri="{BB962C8B-B14F-4D97-AF65-F5344CB8AC3E}">
        <p14:creationId xmlns:p14="http://schemas.microsoft.com/office/powerpoint/2010/main" val="4401148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0"/>
            <a:ext cx="10972800" cy="860339"/>
          </a:xfrm>
        </p:spPr>
        <p:txBody>
          <a:bodyPr/>
          <a:lstStyle/>
          <a:p>
            <a:pPr algn="ctr"/>
            <a:r>
              <a:rPr lang="pl-PL" sz="4000" dirty="0" smtClean="0"/>
              <a:t>Coinbase</a:t>
            </a:r>
            <a:endParaRPr lang="pl-PL" sz="4000" dirty="0"/>
          </a:p>
        </p:txBody>
      </p:sp>
      <p:sp>
        <p:nvSpPr>
          <p:cNvPr id="3" name="Symbol zastępczy zawartości 2"/>
          <p:cNvSpPr>
            <a:spLocks noGrp="1"/>
          </p:cNvSpPr>
          <p:nvPr>
            <p:ph idx="1"/>
          </p:nvPr>
        </p:nvSpPr>
        <p:spPr>
          <a:xfrm>
            <a:off x="609600" y="1787612"/>
            <a:ext cx="10972800" cy="4536990"/>
          </a:xfrm>
        </p:spPr>
        <p:txBody>
          <a:bodyPr/>
          <a:lstStyle/>
          <a:p>
            <a:pPr marL="0" indent="0">
              <a:buNone/>
            </a:pPr>
            <a:r>
              <a:rPr lang="en-US" sz="1600" dirty="0"/>
              <a:t>2.2 Digital Currency Services.</a:t>
            </a:r>
          </a:p>
          <a:p>
            <a:pPr marL="0" indent="0">
              <a:buNone/>
            </a:pPr>
            <a:r>
              <a:rPr lang="en-US" sz="1600" dirty="0"/>
              <a:t>The following services (the "Digital Currency Services") may be provided to you by Coinbase Europe:</a:t>
            </a:r>
          </a:p>
          <a:p>
            <a:pPr marL="0" indent="0">
              <a:buNone/>
            </a:pPr>
            <a:r>
              <a:rPr lang="en-US" sz="1600" dirty="0"/>
              <a:t>   (A) one or more hosted digital currency wallets (the "Digital Currency Wallets") enabling you to store, track, transfer, and manage your balances of certain supported digital currencies like Bitcoin or </a:t>
            </a:r>
            <a:r>
              <a:rPr lang="en-US" sz="1600" dirty="0" err="1"/>
              <a:t>Ethereum</a:t>
            </a:r>
            <a:r>
              <a:rPr lang="en-US" sz="1600" dirty="0"/>
              <a:t> (collectively "Digital Currency" or “Digital Currencies”); and</a:t>
            </a:r>
          </a:p>
          <a:p>
            <a:pPr marL="0" indent="0">
              <a:buNone/>
            </a:pPr>
            <a:r>
              <a:rPr lang="en-US" sz="1600" dirty="0"/>
              <a:t>   (B) a Digital Currency exchange service enabling you to obtain prices for your purchases and sales of Digital Currencies, and (subject to certain restrictions) carry out any such purchases or sales on the Site (the “Digital Currency Exchange Service</a:t>
            </a:r>
            <a:r>
              <a:rPr lang="en-US" sz="1600" dirty="0" smtClean="0"/>
              <a:t>”).</a:t>
            </a:r>
            <a:endParaRPr lang="pl-PL" sz="1600" dirty="0" smtClean="0"/>
          </a:p>
          <a:p>
            <a:pPr marL="0" indent="0">
              <a:buNone/>
            </a:pPr>
            <a:r>
              <a:rPr lang="en-US" sz="1600" dirty="0" smtClean="0"/>
              <a:t>Unlike </a:t>
            </a:r>
            <a:r>
              <a:rPr lang="en-US" sz="1600" dirty="0"/>
              <a:t>E-Money Services, Digital Currency Services are not regulated by the Central Bank of Ireland. Coinbase Europe is not a regulated financial services provider. Coinbase Europe is based in, and provides its services from, Ireland</a:t>
            </a:r>
            <a:r>
              <a:rPr lang="en-US" sz="1600" dirty="0" smtClean="0"/>
              <a:t>.</a:t>
            </a:r>
            <a:endParaRPr lang="en-US" sz="1600" dirty="0"/>
          </a:p>
          <a:p>
            <a:pPr marL="0" indent="0">
              <a:buNone/>
            </a:pPr>
            <a:endParaRPr lang="pl-PL" sz="1600" dirty="0" smtClean="0"/>
          </a:p>
          <a:p>
            <a:pPr marL="0" indent="0">
              <a:buNone/>
            </a:pPr>
            <a:r>
              <a:rPr lang="en-US" sz="1600" b="1" dirty="0" smtClean="0">
                <a:solidFill>
                  <a:srgbClr val="00B050"/>
                </a:solidFill>
              </a:rPr>
              <a:t>IMPORTANT </a:t>
            </a:r>
            <a:r>
              <a:rPr lang="en-US" sz="1600" b="1" dirty="0">
                <a:solidFill>
                  <a:srgbClr val="00B050"/>
                </a:solidFill>
              </a:rPr>
              <a:t>NOTE: Coinbase Europe is not a regulated financial service provider and is not registered with or regulated or </a:t>
            </a:r>
            <a:r>
              <a:rPr lang="en-US" sz="1600" b="1" dirty="0" err="1">
                <a:solidFill>
                  <a:srgbClr val="00B050"/>
                </a:solidFill>
              </a:rPr>
              <a:t>authorised</a:t>
            </a:r>
            <a:r>
              <a:rPr lang="en-US" sz="1600" b="1" dirty="0">
                <a:solidFill>
                  <a:srgbClr val="00B050"/>
                </a:solidFill>
              </a:rPr>
              <a:t> by the Central Bank of Ireland, the Competition Consumer and Protection Commission or any other regulatory body in Ireland for financial services and so you will not be able to avail of regulatory protections associated with such regulated entities such as investor or deposit protection schemes or access to the Financial Services and Pensions Ombudsman in relation to the Digital Currency Services.</a:t>
            </a:r>
          </a:p>
          <a:p>
            <a:pPr marL="0" indent="0">
              <a:buNone/>
            </a:pPr>
            <a:endParaRPr lang="pl-PL" dirty="0"/>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Tree>
    <p:extLst>
      <p:ext uri="{BB962C8B-B14F-4D97-AF65-F5344CB8AC3E}">
        <p14:creationId xmlns:p14="http://schemas.microsoft.com/office/powerpoint/2010/main" val="32638100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0"/>
            <a:ext cx="10972800" cy="728534"/>
          </a:xfrm>
        </p:spPr>
        <p:txBody>
          <a:bodyPr/>
          <a:lstStyle/>
          <a:p>
            <a:pPr algn="ctr"/>
            <a:r>
              <a:rPr lang="pl-PL" sz="4000" dirty="0"/>
              <a:t>Coinbase</a:t>
            </a:r>
          </a:p>
        </p:txBody>
      </p:sp>
      <p:sp>
        <p:nvSpPr>
          <p:cNvPr id="3" name="Symbol zastępczy zawartości 2"/>
          <p:cNvSpPr>
            <a:spLocks noGrp="1"/>
          </p:cNvSpPr>
          <p:nvPr>
            <p:ph idx="1"/>
          </p:nvPr>
        </p:nvSpPr>
        <p:spPr>
          <a:xfrm>
            <a:off x="939113" y="1560469"/>
            <a:ext cx="10972800" cy="4668796"/>
          </a:xfrm>
        </p:spPr>
        <p:txBody>
          <a:bodyPr/>
          <a:lstStyle/>
          <a:p>
            <a:pPr marL="0" indent="0">
              <a:buNone/>
            </a:pPr>
            <a:r>
              <a:rPr lang="en-US" dirty="0"/>
              <a:t>13.21 Governing Law and Jurisdiction. This Agreement and the relationship between us shall be governed by the laws of Ireland and the non-exclusive jurisdiction of the Irish courts, subject to any local mandatory law, or rights available to Consumers.</a:t>
            </a:r>
            <a:endParaRPr lang="pl-PL" dirty="0" smtClean="0"/>
          </a:p>
          <a:p>
            <a:pPr marL="0" indent="0">
              <a:buNone/>
            </a:pPr>
            <a:endParaRPr lang="pl-PL" dirty="0" smtClean="0"/>
          </a:p>
          <a:p>
            <a:pPr marL="0" indent="0">
              <a:buNone/>
            </a:pPr>
            <a:endParaRPr lang="pl-PL" dirty="0"/>
          </a:p>
          <a:p>
            <a:pPr marL="0" indent="0">
              <a:buNone/>
            </a:pPr>
            <a:r>
              <a:rPr lang="pl-PL" dirty="0"/>
              <a:t>Coinbase, specjalnie i z premedytacją, nie ma ogólnego adresu e-mail, na który pełnomocnik konsumenta mógłby przesłać skargę/zażalenie/wezwanie</a:t>
            </a:r>
          </a:p>
          <a:p>
            <a:pPr marL="0" indent="0">
              <a:buNone/>
            </a:pPr>
            <a:endParaRPr lang="pl-PL" dirty="0"/>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Tree>
    <p:extLst>
      <p:ext uri="{BB962C8B-B14F-4D97-AF65-F5344CB8AC3E}">
        <p14:creationId xmlns:p14="http://schemas.microsoft.com/office/powerpoint/2010/main" val="1550157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0130" y="442440"/>
            <a:ext cx="10972800" cy="546101"/>
          </a:xfrm>
        </p:spPr>
        <p:txBody>
          <a:bodyPr/>
          <a:lstStyle/>
          <a:p>
            <a:pPr algn="ctr"/>
            <a:r>
              <a:rPr lang="pl-PL" dirty="0" err="1" smtClean="0"/>
              <a:t>Binance</a:t>
            </a:r>
            <a:endParaRPr lang="pl-PL" dirty="0"/>
          </a:p>
        </p:txBody>
      </p:sp>
      <p:sp>
        <p:nvSpPr>
          <p:cNvPr id="3" name="Symbol zastępczy zawartości 2"/>
          <p:cNvSpPr>
            <a:spLocks noGrp="1"/>
          </p:cNvSpPr>
          <p:nvPr>
            <p:ph idx="1"/>
          </p:nvPr>
        </p:nvSpPr>
        <p:spPr>
          <a:xfrm>
            <a:off x="304800" y="1227438"/>
            <a:ext cx="10972800" cy="4981833"/>
          </a:xfrm>
        </p:spPr>
        <p:txBody>
          <a:bodyPr/>
          <a:lstStyle/>
          <a:p>
            <a:pPr marL="0" indent="0">
              <a:buNone/>
            </a:pPr>
            <a:r>
              <a:rPr lang="pl-PL" sz="1200" dirty="0">
                <a:hlinkClick r:id="rId2"/>
              </a:rPr>
              <a:t>https://</a:t>
            </a:r>
            <a:r>
              <a:rPr lang="pl-PL" sz="1200" dirty="0" smtClean="0">
                <a:hlinkClick r:id="rId2"/>
              </a:rPr>
              <a:t>www.knf.gov.pl/komunikacja/komunikaty?articleId=74107&amp;p_id=18</a:t>
            </a:r>
            <a:endParaRPr lang="pl-PL" sz="1200" dirty="0" smtClean="0"/>
          </a:p>
          <a:p>
            <a:pPr marL="0" indent="0">
              <a:buNone/>
            </a:pPr>
            <a:r>
              <a:rPr lang="pl-PL" sz="1800" dirty="0"/>
              <a:t>data aktualizacji 07 lipca </a:t>
            </a:r>
            <a:r>
              <a:rPr lang="pl-PL" sz="1800" dirty="0" smtClean="0"/>
              <a:t>2021</a:t>
            </a:r>
          </a:p>
          <a:p>
            <a:pPr marL="0" indent="0">
              <a:buNone/>
            </a:pPr>
            <a:r>
              <a:rPr lang="pl-PL" sz="1200" dirty="0">
                <a:latin typeface="Times New Roman" panose="02020603050405020304" pitchFamily="18" charset="0"/>
                <a:cs typeface="Times New Roman" panose="02020603050405020304" pitchFamily="18" charset="0"/>
              </a:rPr>
              <a:t>UKNF zwraca uwagę na ostrzeżenia dotyczące </a:t>
            </a:r>
            <a:r>
              <a:rPr lang="pl-PL" sz="1200" dirty="0" err="1">
                <a:latin typeface="Times New Roman" panose="02020603050405020304" pitchFamily="18" charset="0"/>
                <a:cs typeface="Times New Roman" panose="02020603050405020304" pitchFamily="18" charset="0"/>
              </a:rPr>
              <a:t>Binance</a:t>
            </a:r>
            <a:r>
              <a:rPr lang="pl-PL" sz="1200" dirty="0">
                <a:latin typeface="Times New Roman" panose="02020603050405020304" pitchFamily="18" charset="0"/>
                <a:cs typeface="Times New Roman" panose="02020603050405020304" pitchFamily="18" charset="0"/>
              </a:rPr>
              <a:t> </a:t>
            </a:r>
            <a:r>
              <a:rPr lang="pl-PL" sz="1200" dirty="0" err="1">
                <a:latin typeface="Times New Roman" panose="02020603050405020304" pitchFamily="18" charset="0"/>
                <a:cs typeface="Times New Roman" panose="02020603050405020304" pitchFamily="18" charset="0"/>
              </a:rPr>
              <a:t>Markets</a:t>
            </a:r>
            <a:r>
              <a:rPr lang="pl-PL" sz="1200" dirty="0">
                <a:latin typeface="Times New Roman" panose="02020603050405020304" pitchFamily="18" charset="0"/>
                <a:cs typeface="Times New Roman" panose="02020603050405020304" pitchFamily="18" charset="0"/>
              </a:rPr>
              <a:t> Limited i </a:t>
            </a:r>
            <a:r>
              <a:rPr lang="pl-PL" sz="1200" dirty="0" err="1">
                <a:latin typeface="Times New Roman" panose="02020603050405020304" pitchFamily="18" charset="0"/>
                <a:cs typeface="Times New Roman" panose="02020603050405020304" pitchFamily="18" charset="0"/>
              </a:rPr>
              <a:t>Binance</a:t>
            </a:r>
            <a:r>
              <a:rPr lang="pl-PL" sz="1200" dirty="0">
                <a:latin typeface="Times New Roman" panose="02020603050405020304" pitchFamily="18" charset="0"/>
                <a:cs typeface="Times New Roman" panose="02020603050405020304" pitchFamily="18" charset="0"/>
              </a:rPr>
              <a:t> </a:t>
            </a:r>
            <a:r>
              <a:rPr lang="pl-PL" sz="1200" dirty="0" err="1" smtClean="0">
                <a:latin typeface="Times New Roman" panose="02020603050405020304" pitchFamily="18" charset="0"/>
                <a:cs typeface="Times New Roman" panose="02020603050405020304" pitchFamily="18" charset="0"/>
              </a:rPr>
              <a:t>Group</a:t>
            </a:r>
            <a:endParaRPr lang="pl-PL" sz="1200" dirty="0" smtClean="0">
              <a:latin typeface="Times New Roman" panose="02020603050405020304" pitchFamily="18" charset="0"/>
              <a:cs typeface="Times New Roman" panose="02020603050405020304" pitchFamily="18" charset="0"/>
            </a:endParaRPr>
          </a:p>
          <a:p>
            <a:pPr marL="0" indent="0">
              <a:buNone/>
            </a:pPr>
            <a:r>
              <a:rPr lang="pl-PL" sz="1200" dirty="0">
                <a:latin typeface="Times New Roman" panose="02020603050405020304" pitchFamily="18" charset="0"/>
                <a:cs typeface="Times New Roman" panose="02020603050405020304" pitchFamily="18" charset="0"/>
              </a:rPr>
              <a:t>Urząd Komisji Nadzoru Finansowego zwraca uwagę na ostrzeżenia, jakie zostały opublikowane w ostatnim czasie przez zagraniczne organy nadzoru w zakresie działalności podmiotu </a:t>
            </a:r>
            <a:r>
              <a:rPr lang="pl-PL" sz="1200" dirty="0" err="1">
                <a:latin typeface="Times New Roman" panose="02020603050405020304" pitchFamily="18" charset="0"/>
                <a:cs typeface="Times New Roman" panose="02020603050405020304" pitchFamily="18" charset="0"/>
              </a:rPr>
              <a:t>Binance</a:t>
            </a:r>
            <a:r>
              <a:rPr lang="pl-PL" sz="1200" dirty="0">
                <a:latin typeface="Times New Roman" panose="02020603050405020304" pitchFamily="18" charset="0"/>
                <a:cs typeface="Times New Roman" panose="02020603050405020304" pitchFamily="18" charset="0"/>
              </a:rPr>
              <a:t> </a:t>
            </a:r>
            <a:r>
              <a:rPr lang="pl-PL" sz="1200" dirty="0" err="1">
                <a:latin typeface="Times New Roman" panose="02020603050405020304" pitchFamily="18" charset="0"/>
                <a:cs typeface="Times New Roman" panose="02020603050405020304" pitchFamily="18" charset="0"/>
              </a:rPr>
              <a:t>Markets</a:t>
            </a:r>
            <a:r>
              <a:rPr lang="pl-PL" sz="1200" dirty="0">
                <a:latin typeface="Times New Roman" panose="02020603050405020304" pitchFamily="18" charset="0"/>
                <a:cs typeface="Times New Roman" panose="02020603050405020304" pitchFamily="18" charset="0"/>
              </a:rPr>
              <a:t> Limited, funkcjonującego w grupie kapitałowej pod nazwą </a:t>
            </a:r>
            <a:r>
              <a:rPr lang="pl-PL" sz="1200" dirty="0" err="1">
                <a:latin typeface="Times New Roman" panose="02020603050405020304" pitchFamily="18" charset="0"/>
                <a:cs typeface="Times New Roman" panose="02020603050405020304" pitchFamily="18" charset="0"/>
              </a:rPr>
              <a:t>Binance</a:t>
            </a:r>
            <a:r>
              <a:rPr lang="pl-PL" sz="1200" dirty="0">
                <a:latin typeface="Times New Roman" panose="02020603050405020304" pitchFamily="18" charset="0"/>
                <a:cs typeface="Times New Roman" panose="02020603050405020304" pitchFamily="18" charset="0"/>
              </a:rPr>
              <a:t> (</a:t>
            </a:r>
            <a:r>
              <a:rPr lang="pl-PL" sz="1200" dirty="0" err="1">
                <a:latin typeface="Times New Roman" panose="02020603050405020304" pitchFamily="18" charset="0"/>
                <a:cs typeface="Times New Roman" panose="02020603050405020304" pitchFamily="18" charset="0"/>
              </a:rPr>
              <a:t>Binance</a:t>
            </a:r>
            <a:r>
              <a:rPr lang="pl-PL" sz="1200" dirty="0">
                <a:latin typeface="Times New Roman" panose="02020603050405020304" pitchFamily="18" charset="0"/>
                <a:cs typeface="Times New Roman" panose="02020603050405020304" pitchFamily="18" charset="0"/>
              </a:rPr>
              <a:t> </a:t>
            </a:r>
            <a:r>
              <a:rPr lang="pl-PL" sz="1200" dirty="0" err="1">
                <a:latin typeface="Times New Roman" panose="02020603050405020304" pitchFamily="18" charset="0"/>
                <a:cs typeface="Times New Roman" panose="02020603050405020304" pitchFamily="18" charset="0"/>
              </a:rPr>
              <a:t>Group</a:t>
            </a:r>
            <a:r>
              <a:rPr lang="pl-PL" sz="1200" dirty="0">
                <a:latin typeface="Times New Roman" panose="02020603050405020304" pitchFamily="18" charset="0"/>
                <a:cs typeface="Times New Roman" panose="02020603050405020304" pitchFamily="18" charset="0"/>
              </a:rPr>
              <a:t>).</a:t>
            </a:r>
          </a:p>
          <a:p>
            <a:pPr marL="0" indent="0">
              <a:buNone/>
            </a:pPr>
            <a:endParaRPr lang="pl-PL" sz="1200" dirty="0">
              <a:latin typeface="Times New Roman" panose="02020603050405020304" pitchFamily="18" charset="0"/>
              <a:cs typeface="Times New Roman" panose="02020603050405020304" pitchFamily="18" charset="0"/>
            </a:endParaRPr>
          </a:p>
          <a:p>
            <a:pPr marL="0" indent="0">
              <a:buNone/>
            </a:pPr>
            <a:r>
              <a:rPr lang="pl-PL" sz="1200" dirty="0">
                <a:latin typeface="Times New Roman" panose="02020603050405020304" pitchFamily="18" charset="0"/>
                <a:cs typeface="Times New Roman" panose="02020603050405020304" pitchFamily="18" charset="0"/>
              </a:rPr>
              <a:t>Przedmiotem działalności </a:t>
            </a:r>
            <a:r>
              <a:rPr lang="pl-PL" sz="1200" dirty="0" err="1">
                <a:latin typeface="Times New Roman" panose="02020603050405020304" pitchFamily="18" charset="0"/>
                <a:cs typeface="Times New Roman" panose="02020603050405020304" pitchFamily="18" charset="0"/>
              </a:rPr>
              <a:t>Binance</a:t>
            </a:r>
            <a:r>
              <a:rPr lang="pl-PL" sz="1200" dirty="0">
                <a:latin typeface="Times New Roman" panose="02020603050405020304" pitchFamily="18" charset="0"/>
                <a:cs typeface="Times New Roman" panose="02020603050405020304" pitchFamily="18" charset="0"/>
              </a:rPr>
              <a:t> </a:t>
            </a:r>
            <a:r>
              <a:rPr lang="pl-PL" sz="1200" dirty="0" err="1">
                <a:latin typeface="Times New Roman" panose="02020603050405020304" pitchFamily="18" charset="0"/>
                <a:cs typeface="Times New Roman" panose="02020603050405020304" pitchFamily="18" charset="0"/>
              </a:rPr>
              <a:t>Markets</a:t>
            </a:r>
            <a:r>
              <a:rPr lang="pl-PL" sz="1200" dirty="0">
                <a:latin typeface="Times New Roman" panose="02020603050405020304" pitchFamily="18" charset="0"/>
                <a:cs typeface="Times New Roman" panose="02020603050405020304" pitchFamily="18" charset="0"/>
              </a:rPr>
              <a:t> Limited jest pośrednictwo w wymianie kryptowalut i kryptoaktywów. Rynek ten co do zasady nie jest regulowany ani nie jest objęty nadzorem Komisji Nadzoru Finansowego. Mając jednak na względzie ochronę uczestników rynku finansowego oraz ostrzeżenia zagranicznych organów nadzorczych, UKNF zaleca szczególną ostrożność przy korzystaniu z usług podmiotów z grupy </a:t>
            </a:r>
            <a:r>
              <a:rPr lang="pl-PL" sz="1200" dirty="0" err="1">
                <a:latin typeface="Times New Roman" panose="02020603050405020304" pitchFamily="18" charset="0"/>
                <a:cs typeface="Times New Roman" panose="02020603050405020304" pitchFamily="18" charset="0"/>
              </a:rPr>
              <a:t>Binance</a:t>
            </a:r>
            <a:r>
              <a:rPr lang="pl-PL" sz="1200" dirty="0">
                <a:latin typeface="Times New Roman" panose="02020603050405020304" pitchFamily="18" charset="0"/>
                <a:cs typeface="Times New Roman" panose="02020603050405020304" pitchFamily="18" charset="0"/>
              </a:rPr>
              <a:t> oraz przy handlu </a:t>
            </a:r>
            <a:r>
              <a:rPr lang="pl-PL" sz="1200" dirty="0" err="1">
                <a:latin typeface="Times New Roman" panose="02020603050405020304" pitchFamily="18" charset="0"/>
                <a:cs typeface="Times New Roman" panose="02020603050405020304" pitchFamily="18" charset="0"/>
              </a:rPr>
              <a:t>kryptowalutami</a:t>
            </a:r>
            <a:r>
              <a:rPr lang="pl-PL" sz="1200" dirty="0">
                <a:latin typeface="Times New Roman" panose="02020603050405020304" pitchFamily="18" charset="0"/>
                <a:cs typeface="Times New Roman" panose="02020603050405020304" pitchFamily="18" charset="0"/>
              </a:rPr>
              <a:t> i </a:t>
            </a:r>
            <a:r>
              <a:rPr lang="pl-PL" sz="1200" dirty="0" err="1">
                <a:latin typeface="Times New Roman" panose="02020603050405020304" pitchFamily="18" charset="0"/>
                <a:cs typeface="Times New Roman" panose="02020603050405020304" pitchFamily="18" charset="0"/>
              </a:rPr>
              <a:t>kryptoaktywami</a:t>
            </a:r>
            <a:r>
              <a:rPr lang="pl-PL" sz="1200" dirty="0">
                <a:latin typeface="Times New Roman" panose="02020603050405020304" pitchFamily="18" charset="0"/>
                <a:cs typeface="Times New Roman" panose="02020603050405020304" pitchFamily="18" charset="0"/>
              </a:rPr>
              <a:t>, ponieważ może to się wiązać ze znacznym ryzykiem mogącym skutkować utratą środków finansowych</a:t>
            </a:r>
            <a:r>
              <a:rPr lang="pl-PL" sz="1200" dirty="0" smtClean="0">
                <a:latin typeface="Times New Roman" panose="02020603050405020304" pitchFamily="18" charset="0"/>
                <a:cs typeface="Times New Roman" panose="02020603050405020304" pitchFamily="18" charset="0"/>
              </a:rPr>
              <a:t>.</a:t>
            </a:r>
            <a:endParaRPr lang="pl-PL" sz="1200" dirty="0">
              <a:latin typeface="Times New Roman" panose="02020603050405020304" pitchFamily="18" charset="0"/>
              <a:cs typeface="Times New Roman" panose="02020603050405020304" pitchFamily="18" charset="0"/>
            </a:endParaRPr>
          </a:p>
          <a:p>
            <a:pPr marL="0" indent="0">
              <a:buNone/>
            </a:pPr>
            <a:r>
              <a:rPr lang="pl-PL" sz="1200" dirty="0">
                <a:latin typeface="Times New Roman" panose="02020603050405020304" pitchFamily="18" charset="0"/>
                <a:cs typeface="Times New Roman" panose="02020603050405020304" pitchFamily="18" charset="0"/>
              </a:rPr>
              <a:t>Ostrzeżenia dla działalności </a:t>
            </a:r>
            <a:r>
              <a:rPr lang="pl-PL" sz="1200" dirty="0" err="1">
                <a:latin typeface="Times New Roman" panose="02020603050405020304" pitchFamily="18" charset="0"/>
                <a:cs typeface="Times New Roman" panose="02020603050405020304" pitchFamily="18" charset="0"/>
              </a:rPr>
              <a:t>Binance</a:t>
            </a:r>
            <a:r>
              <a:rPr lang="pl-PL" sz="1200" dirty="0">
                <a:latin typeface="Times New Roman" panose="02020603050405020304" pitchFamily="18" charset="0"/>
                <a:cs typeface="Times New Roman" panose="02020603050405020304" pitchFamily="18" charset="0"/>
              </a:rPr>
              <a:t> wydane m.in. przez: </a:t>
            </a:r>
          </a:p>
          <a:p>
            <a:pPr marL="0" indent="0">
              <a:buNone/>
            </a:pPr>
            <a:r>
              <a:rPr lang="pl-PL" sz="1200" b="1" dirty="0">
                <a:latin typeface="Times New Roman" panose="02020603050405020304" pitchFamily="18" charset="0"/>
                <a:cs typeface="Times New Roman" panose="02020603050405020304" pitchFamily="18" charset="0"/>
              </a:rPr>
              <a:t>The Federal Financial Supervisory Authority (BAFIN)</a:t>
            </a:r>
          </a:p>
          <a:p>
            <a:pPr marL="0" indent="0">
              <a:buNone/>
            </a:pPr>
            <a:r>
              <a:rPr lang="pl-PL" sz="1200" dirty="0">
                <a:latin typeface="Times New Roman" panose="02020603050405020304" pitchFamily="18" charset="0"/>
                <a:cs typeface="Times New Roman" panose="02020603050405020304" pitchFamily="18" charset="0"/>
              </a:rPr>
              <a:t>https://www.bafin.de/SharedDocs/Veroeffentlichungen/DE/Verbrauchermitteilung/weitere/2021/meldung_210428_binance_deutschland.html </a:t>
            </a:r>
          </a:p>
          <a:p>
            <a:pPr marL="0" indent="0">
              <a:buNone/>
            </a:pPr>
            <a:r>
              <a:rPr lang="pl-PL" sz="1200" b="1" dirty="0" smtClean="0">
                <a:latin typeface="Times New Roman" panose="02020603050405020304" pitchFamily="18" charset="0"/>
                <a:cs typeface="Times New Roman" panose="02020603050405020304" pitchFamily="18" charset="0"/>
              </a:rPr>
              <a:t>The </a:t>
            </a:r>
            <a:r>
              <a:rPr lang="pl-PL" sz="1200" b="1" dirty="0">
                <a:latin typeface="Times New Roman" panose="02020603050405020304" pitchFamily="18" charset="0"/>
                <a:cs typeface="Times New Roman" panose="02020603050405020304" pitchFamily="18" charset="0"/>
              </a:rPr>
              <a:t>Financial </a:t>
            </a:r>
            <a:r>
              <a:rPr lang="pl-PL" sz="1200" b="1" dirty="0" err="1">
                <a:latin typeface="Times New Roman" panose="02020603050405020304" pitchFamily="18" charset="0"/>
                <a:cs typeface="Times New Roman" panose="02020603050405020304" pitchFamily="18" charset="0"/>
              </a:rPr>
              <a:t>Conduct</a:t>
            </a:r>
            <a:r>
              <a:rPr lang="pl-PL" sz="1200" b="1" dirty="0">
                <a:latin typeface="Times New Roman" panose="02020603050405020304" pitchFamily="18" charset="0"/>
                <a:cs typeface="Times New Roman" panose="02020603050405020304" pitchFamily="18" charset="0"/>
              </a:rPr>
              <a:t> Authority (FCA)</a:t>
            </a:r>
          </a:p>
          <a:p>
            <a:pPr marL="0" indent="0">
              <a:buNone/>
            </a:pPr>
            <a:r>
              <a:rPr lang="pl-PL" sz="1200" dirty="0">
                <a:latin typeface="Times New Roman" panose="02020603050405020304" pitchFamily="18" charset="0"/>
                <a:cs typeface="Times New Roman" panose="02020603050405020304" pitchFamily="18" charset="0"/>
              </a:rPr>
              <a:t>https://www.fca.org.uk/news/news-stories/consumer-warning-binance-markets-limited-and-binance-group</a:t>
            </a:r>
          </a:p>
          <a:p>
            <a:pPr marL="0" indent="0">
              <a:buNone/>
            </a:pPr>
            <a:r>
              <a:rPr lang="pl-PL" sz="1200" b="1" dirty="0" smtClean="0">
                <a:latin typeface="Times New Roman" panose="02020603050405020304" pitchFamily="18" charset="0"/>
                <a:cs typeface="Times New Roman" panose="02020603050405020304" pitchFamily="18" charset="0"/>
              </a:rPr>
              <a:t>The </a:t>
            </a:r>
            <a:r>
              <a:rPr lang="pl-PL" sz="1200" b="1" dirty="0" err="1">
                <a:latin typeface="Times New Roman" panose="02020603050405020304" pitchFamily="18" charset="0"/>
                <a:cs typeface="Times New Roman" panose="02020603050405020304" pitchFamily="18" charset="0"/>
              </a:rPr>
              <a:t>Cayman</a:t>
            </a:r>
            <a:r>
              <a:rPr lang="pl-PL" sz="1200" b="1" dirty="0">
                <a:latin typeface="Times New Roman" panose="02020603050405020304" pitchFamily="18" charset="0"/>
                <a:cs typeface="Times New Roman" panose="02020603050405020304" pitchFamily="18" charset="0"/>
              </a:rPr>
              <a:t> </a:t>
            </a:r>
            <a:r>
              <a:rPr lang="pl-PL" sz="1200" b="1" dirty="0" err="1">
                <a:latin typeface="Times New Roman" panose="02020603050405020304" pitchFamily="18" charset="0"/>
                <a:cs typeface="Times New Roman" panose="02020603050405020304" pitchFamily="18" charset="0"/>
              </a:rPr>
              <a:t>Islands</a:t>
            </a:r>
            <a:r>
              <a:rPr lang="pl-PL" sz="1200" b="1" dirty="0">
                <a:latin typeface="Times New Roman" panose="02020603050405020304" pitchFamily="18" charset="0"/>
                <a:cs typeface="Times New Roman" panose="02020603050405020304" pitchFamily="18" charset="0"/>
              </a:rPr>
              <a:t> </a:t>
            </a:r>
            <a:r>
              <a:rPr lang="pl-PL" sz="1200" b="1" dirty="0" err="1">
                <a:latin typeface="Times New Roman" panose="02020603050405020304" pitchFamily="18" charset="0"/>
                <a:cs typeface="Times New Roman" panose="02020603050405020304" pitchFamily="18" charset="0"/>
              </a:rPr>
              <a:t>Monetary</a:t>
            </a:r>
            <a:r>
              <a:rPr lang="pl-PL" sz="1200" b="1" dirty="0">
                <a:latin typeface="Times New Roman" panose="02020603050405020304" pitchFamily="18" charset="0"/>
                <a:cs typeface="Times New Roman" panose="02020603050405020304" pitchFamily="18" charset="0"/>
              </a:rPr>
              <a:t> Authority (CIMA)</a:t>
            </a:r>
          </a:p>
          <a:p>
            <a:pPr marL="0" indent="0">
              <a:buNone/>
            </a:pPr>
            <a:r>
              <a:rPr lang="pl-PL" sz="1200" dirty="0">
                <a:latin typeface="Times New Roman" panose="02020603050405020304" pitchFamily="18" charset="0"/>
                <a:cs typeface="Times New Roman" panose="02020603050405020304" pitchFamily="18" charset="0"/>
              </a:rPr>
              <a:t>https://www.cima.ky/binance-not-regulated-by-cima</a:t>
            </a:r>
          </a:p>
          <a:p>
            <a:pPr marL="0" indent="0">
              <a:buNone/>
            </a:pPr>
            <a:r>
              <a:rPr lang="pl-PL" sz="1200" b="1" dirty="0" smtClean="0">
                <a:latin typeface="Times New Roman" panose="02020603050405020304" pitchFamily="18" charset="0"/>
                <a:cs typeface="Times New Roman" panose="02020603050405020304" pitchFamily="18" charset="0"/>
              </a:rPr>
              <a:t>The </a:t>
            </a:r>
            <a:r>
              <a:rPr lang="pl-PL" sz="1200" b="1" dirty="0">
                <a:latin typeface="Times New Roman" panose="02020603050405020304" pitchFamily="18" charset="0"/>
                <a:cs typeface="Times New Roman" panose="02020603050405020304" pitchFamily="18" charset="0"/>
              </a:rPr>
              <a:t>Securities and Exchange </a:t>
            </a:r>
            <a:r>
              <a:rPr lang="pl-PL" sz="1200" b="1" dirty="0" err="1">
                <a:latin typeface="Times New Roman" panose="02020603050405020304" pitchFamily="18" charset="0"/>
                <a:cs typeface="Times New Roman" panose="02020603050405020304" pitchFamily="18" charset="0"/>
              </a:rPr>
              <a:t>Commission</a:t>
            </a:r>
            <a:r>
              <a:rPr lang="pl-PL" sz="1200" b="1" dirty="0">
                <a:latin typeface="Times New Roman" panose="02020603050405020304" pitchFamily="18" charset="0"/>
                <a:cs typeface="Times New Roman" panose="02020603050405020304" pitchFamily="18" charset="0"/>
              </a:rPr>
              <a:t>, </a:t>
            </a:r>
            <a:r>
              <a:rPr lang="pl-PL" sz="1200" b="1" dirty="0" err="1">
                <a:latin typeface="Times New Roman" panose="02020603050405020304" pitchFamily="18" charset="0"/>
                <a:cs typeface="Times New Roman" panose="02020603050405020304" pitchFamily="18" charset="0"/>
              </a:rPr>
              <a:t>Thailand</a:t>
            </a:r>
            <a:r>
              <a:rPr lang="pl-PL" sz="1200" b="1" dirty="0">
                <a:latin typeface="Times New Roman" panose="02020603050405020304" pitchFamily="18" charset="0"/>
                <a:cs typeface="Times New Roman" panose="02020603050405020304" pitchFamily="18" charset="0"/>
              </a:rPr>
              <a:t> (SEC)</a:t>
            </a:r>
          </a:p>
          <a:p>
            <a:pPr marL="0" indent="0">
              <a:buNone/>
            </a:pPr>
            <a:r>
              <a:rPr lang="pl-PL" sz="1200" dirty="0">
                <a:latin typeface="Times New Roman" panose="02020603050405020304" pitchFamily="18" charset="0"/>
                <a:cs typeface="Times New Roman" panose="02020603050405020304" pitchFamily="18" charset="0"/>
              </a:rPr>
              <a:t>https://www.sec.or.th/EN/Pages/News_Detail.aspx?SECID=9017</a:t>
            </a:r>
          </a:p>
          <a:p>
            <a:pPr marL="0" indent="0">
              <a:buNone/>
            </a:pPr>
            <a:endParaRPr lang="pl-PL" sz="1200" dirty="0">
              <a:latin typeface="Times New Roman" panose="02020603050405020304" pitchFamily="18" charset="0"/>
              <a:cs typeface="Times New Roman" panose="02020603050405020304" pitchFamily="18" charset="0"/>
            </a:endParaRPr>
          </a:p>
          <a:p>
            <a:pPr marL="0" indent="0">
              <a:buNone/>
            </a:pPr>
            <a:r>
              <a:rPr lang="pl-PL" sz="1200" dirty="0">
                <a:latin typeface="Times New Roman" panose="02020603050405020304" pitchFamily="18" charset="0"/>
                <a:cs typeface="Times New Roman" panose="02020603050405020304" pitchFamily="18" charset="0"/>
              </a:rPr>
              <a:t>Jednocześnie przypominamy o ryzykach związanych z nabywaniem oraz z obrotem </a:t>
            </a:r>
            <a:r>
              <a:rPr lang="pl-PL" sz="1200" dirty="0" err="1">
                <a:latin typeface="Times New Roman" panose="02020603050405020304" pitchFamily="18" charset="0"/>
                <a:cs typeface="Times New Roman" panose="02020603050405020304" pitchFamily="18" charset="0"/>
              </a:rPr>
              <a:t>kryptoaktywami</a:t>
            </a:r>
            <a:r>
              <a:rPr lang="pl-PL" sz="1200" dirty="0">
                <a:latin typeface="Times New Roman" panose="02020603050405020304" pitchFamily="18" charset="0"/>
                <a:cs typeface="Times New Roman" panose="02020603050405020304" pitchFamily="18" charset="0"/>
              </a:rPr>
              <a:t> (w tym walutami wirtualnymi oraz </a:t>
            </a:r>
            <a:r>
              <a:rPr lang="pl-PL" sz="1200" dirty="0" err="1">
                <a:latin typeface="Times New Roman" panose="02020603050405020304" pitchFamily="18" charset="0"/>
                <a:cs typeface="Times New Roman" panose="02020603050405020304" pitchFamily="18" charset="0"/>
              </a:rPr>
              <a:t>kryptowalutami</a:t>
            </a:r>
            <a:r>
              <a:rPr lang="pl-PL" sz="1200" dirty="0">
                <a:latin typeface="Times New Roman" panose="02020603050405020304" pitchFamily="18" charset="0"/>
                <a:cs typeface="Times New Roman" panose="02020603050405020304" pitchFamily="18" charset="0"/>
              </a:rPr>
              <a:t>), jakie opisane zostały w ostrzeżeniu UKNF z dnia 12 stycznia 2021 r. oraz o kampanii UKNF Inwestuj świadomie!</a:t>
            </a:r>
          </a:p>
        </p:txBody>
      </p:sp>
      <p:sp>
        <p:nvSpPr>
          <p:cNvPr id="4" name="Symbol zastępczy stopki 3"/>
          <p:cNvSpPr>
            <a:spLocks noGrp="1"/>
          </p:cNvSpPr>
          <p:nvPr>
            <p:ph type="ftr" sz="quarter" idx="11"/>
          </p:nvPr>
        </p:nvSpPr>
        <p:spPr/>
        <p:txBody>
          <a:bodyPr/>
          <a:lstStyle/>
          <a:p>
            <a:pPr algn="ctr">
              <a:defRPr/>
            </a:pPr>
            <a:r>
              <a:rPr lang="en-GB" dirty="0" err="1" smtClean="0">
                <a:solidFill>
                  <a:srgbClr val="04617B">
                    <a:shade val="90000"/>
                  </a:srgbClr>
                </a:solidFill>
              </a:rPr>
              <a:t>kancelaria@witoldsrokosz.p</a:t>
            </a:r>
            <a:r>
              <a:rPr lang="pl-PL" dirty="0" smtClean="0">
                <a:solidFill>
                  <a:srgbClr val="04617B">
                    <a:shade val="90000"/>
                  </a:srgbClr>
                </a:solidFill>
              </a:rPr>
              <a:t>l</a:t>
            </a:r>
            <a:endParaRPr lang="en-GB" dirty="0">
              <a:solidFill>
                <a:srgbClr val="04617B">
                  <a:shade val="90000"/>
                </a:srgbClr>
              </a:solidFill>
            </a:endParaRPr>
          </a:p>
        </p:txBody>
      </p:sp>
    </p:spTree>
    <p:extLst>
      <p:ext uri="{BB962C8B-B14F-4D97-AF65-F5344CB8AC3E}">
        <p14:creationId xmlns:p14="http://schemas.microsoft.com/office/powerpoint/2010/main" val="27907717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988542"/>
            <a:ext cx="10972800" cy="5336060"/>
          </a:xfrm>
        </p:spPr>
        <p:txBody>
          <a:bodyPr/>
          <a:lstStyle/>
          <a:p>
            <a:pPr marL="0" indent="0">
              <a:buNone/>
            </a:pPr>
            <a:endParaRPr lang="pl-PL" dirty="0"/>
          </a:p>
          <a:p>
            <a:pPr marL="0" indent="0">
              <a:buNone/>
            </a:pPr>
            <a:endParaRPr lang="pl-PL" dirty="0"/>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
        <p:nvSpPr>
          <p:cNvPr id="5" name="Prostokąt 4"/>
          <p:cNvSpPr/>
          <p:nvPr/>
        </p:nvSpPr>
        <p:spPr>
          <a:xfrm>
            <a:off x="2743200" y="3056239"/>
            <a:ext cx="5692815" cy="584775"/>
          </a:xfrm>
          <a:prstGeom prst="rect">
            <a:avLst/>
          </a:prstGeom>
        </p:spPr>
        <p:txBody>
          <a:bodyPr wrap="square">
            <a:spAutoFit/>
          </a:bodyPr>
          <a:lstStyle/>
          <a:p>
            <a:pPr algn="ctr"/>
            <a:r>
              <a:rPr lang="pl-PL" sz="3200" dirty="0"/>
              <a:t>DZIĘKUJĘ ZA UWAGĘ </a:t>
            </a:r>
          </a:p>
        </p:txBody>
      </p:sp>
    </p:spTree>
    <p:extLst>
      <p:ext uri="{BB962C8B-B14F-4D97-AF65-F5344CB8AC3E}">
        <p14:creationId xmlns:p14="http://schemas.microsoft.com/office/powerpoint/2010/main" val="31218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51935" y="227054"/>
            <a:ext cx="10972800" cy="670869"/>
          </a:xfrm>
        </p:spPr>
        <p:txBody>
          <a:bodyPr/>
          <a:lstStyle/>
          <a:p>
            <a:pPr algn="ctr"/>
            <a:r>
              <a:rPr lang="pl-PL" sz="3600" dirty="0" err="1" smtClean="0"/>
              <a:t>Binance</a:t>
            </a:r>
            <a:endParaRPr lang="pl-PL" sz="3600" dirty="0"/>
          </a:p>
        </p:txBody>
      </p:sp>
      <p:sp>
        <p:nvSpPr>
          <p:cNvPr id="3" name="Symbol zastępczy zawartości 2"/>
          <p:cNvSpPr>
            <a:spLocks noGrp="1"/>
          </p:cNvSpPr>
          <p:nvPr>
            <p:ph idx="1"/>
          </p:nvPr>
        </p:nvSpPr>
        <p:spPr>
          <a:xfrm>
            <a:off x="551935" y="897923"/>
            <a:ext cx="10972800" cy="5318384"/>
          </a:xfrm>
        </p:spPr>
        <p:txBody>
          <a:bodyPr/>
          <a:lstStyle/>
          <a:p>
            <a:pPr marL="514350" indent="-514350">
              <a:buAutoNum type="arabicPeriod"/>
            </a:pPr>
            <a:r>
              <a:rPr lang="pl-PL" sz="2000" dirty="0" smtClean="0"/>
              <a:t>Regulamin wyłącznie w j. angielskim</a:t>
            </a:r>
          </a:p>
          <a:p>
            <a:pPr marL="514350" indent="-514350">
              <a:buAutoNum type="arabicPeriod"/>
            </a:pPr>
            <a:r>
              <a:rPr lang="pl-PL" sz="2000" dirty="0" smtClean="0"/>
              <a:t>Kontakt z klientem: WYŁĄCZNIE CZAT (brak adresu e-mail)</a:t>
            </a:r>
          </a:p>
          <a:p>
            <a:pPr marL="514350" indent="-514350">
              <a:buAutoNum type="arabicPeriod"/>
            </a:pPr>
            <a:r>
              <a:rPr lang="pl-PL" sz="2000" dirty="0" smtClean="0"/>
              <a:t>Z regulaminu: najpierw zgłoszenie reklamacji poprzez CZAT, a potem nr </a:t>
            </a:r>
            <a:r>
              <a:rPr lang="pl-PL" sz="2000" dirty="0"/>
              <a:t>zgłoszenia – </a:t>
            </a:r>
            <a:r>
              <a:rPr lang="pl-PL" sz="2000" dirty="0" smtClean="0"/>
              <a:t>[forma </a:t>
            </a:r>
            <a:r>
              <a:rPr lang="pl-PL" sz="2000" dirty="0"/>
              <a:t>czatu w komunikacji z klientem została przyjęta specjalnie aby </a:t>
            </a:r>
            <a:r>
              <a:rPr lang="pl-PL" sz="2000" dirty="0" smtClean="0"/>
              <a:t>utrudnić dochodzenie roszczeń i utrudnić </a:t>
            </a:r>
            <a:r>
              <a:rPr lang="pl-PL" sz="2000" dirty="0"/>
              <a:t>postępowanie dowodowe w razie sporu </a:t>
            </a:r>
            <a:r>
              <a:rPr lang="pl-PL" sz="2000" dirty="0" smtClean="0"/>
              <a:t>sądowego]</a:t>
            </a:r>
          </a:p>
          <a:p>
            <a:pPr marL="514350" indent="-514350">
              <a:buAutoNum type="arabicPeriod"/>
            </a:pPr>
            <a:r>
              <a:rPr lang="pl-PL" sz="2000" dirty="0" smtClean="0"/>
              <a:t>Pisanie w języku polskim na czacie: brak sensownej odpowiedzi</a:t>
            </a:r>
          </a:p>
          <a:p>
            <a:pPr marL="514350" indent="-514350">
              <a:buAutoNum type="arabicPeriod"/>
            </a:pPr>
            <a:r>
              <a:rPr lang="pl-PL" sz="2000" b="1" dirty="0" smtClean="0"/>
              <a:t>Brak w regulaminie wskazania jednego prawnie odpowiedzialnego podmiotu</a:t>
            </a:r>
          </a:p>
          <a:p>
            <a:pPr marL="514350" indent="-514350">
              <a:buAutoNum type="arabicPeriod"/>
            </a:pPr>
            <a:r>
              <a:rPr lang="pl-PL" sz="2000" dirty="0" smtClean="0"/>
              <a:t>W regulaminie jest mowa o operatorach </a:t>
            </a:r>
            <a:r>
              <a:rPr lang="pl-PL" sz="2000" dirty="0"/>
              <a:t>(</a:t>
            </a:r>
            <a:r>
              <a:rPr lang="pl-PL" sz="2000" i="1" dirty="0" err="1"/>
              <a:t>operators</a:t>
            </a:r>
            <a:r>
              <a:rPr lang="pl-PL" sz="2000" dirty="0"/>
              <a:t>) </a:t>
            </a:r>
            <a:r>
              <a:rPr lang="pl-PL" sz="2000" dirty="0" smtClean="0"/>
              <a:t>i to użytkownik (konsument) musi wskazać operatora, do którego kieruje roszczenie (!!)</a:t>
            </a:r>
          </a:p>
          <a:p>
            <a:pPr marL="514350" indent="-514350">
              <a:buAutoNum type="arabicPeriod"/>
            </a:pPr>
            <a:r>
              <a:rPr lang="pl-PL" sz="2000" dirty="0" smtClean="0"/>
              <a:t>Regulamin przewiduje w razie sporu z użytkownikiem </a:t>
            </a:r>
            <a:r>
              <a:rPr lang="pl-PL" sz="2000" dirty="0"/>
              <a:t>pierwszeństwo arbitrażu </a:t>
            </a:r>
            <a:r>
              <a:rPr lang="pl-PL" sz="2000" dirty="0" smtClean="0"/>
              <a:t>wykonywanym przez </a:t>
            </a:r>
            <a:r>
              <a:rPr lang="pl-PL" sz="2000" dirty="0"/>
              <a:t>Hong Kong International </a:t>
            </a:r>
            <a:r>
              <a:rPr lang="pl-PL" sz="2000" dirty="0" err="1"/>
              <a:t>Arbitration</a:t>
            </a:r>
            <a:r>
              <a:rPr lang="pl-PL" sz="2000" dirty="0"/>
              <a:t> Centre (HKIAC</a:t>
            </a:r>
            <a:r>
              <a:rPr lang="pl-PL" sz="2000" dirty="0" smtClean="0"/>
              <a:t>)</a:t>
            </a:r>
          </a:p>
          <a:p>
            <a:pPr marL="0" indent="0">
              <a:buNone/>
            </a:pPr>
            <a:endParaRPr lang="pl-PL" sz="2000" dirty="0"/>
          </a:p>
          <a:p>
            <a:pPr marL="0" indent="0">
              <a:buNone/>
            </a:pPr>
            <a:r>
              <a:rPr lang="pl-PL" sz="2000" dirty="0">
                <a:hlinkClick r:id="rId2"/>
              </a:rPr>
              <a:t>https://</a:t>
            </a:r>
            <a:r>
              <a:rPr lang="pl-PL" sz="2000" dirty="0" smtClean="0">
                <a:hlinkClick r:id="rId2"/>
              </a:rPr>
              <a:t>www.binance.com/pl/terms</a:t>
            </a:r>
            <a:endParaRPr lang="pl-PL" sz="2000" dirty="0" smtClean="0"/>
          </a:p>
          <a:p>
            <a:pPr marL="0" indent="0">
              <a:buNone/>
            </a:pPr>
            <a:endParaRPr lang="pl-PL" sz="2000" dirty="0"/>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Tree>
    <p:extLst>
      <p:ext uri="{BB962C8B-B14F-4D97-AF65-F5344CB8AC3E}">
        <p14:creationId xmlns:p14="http://schemas.microsoft.com/office/powerpoint/2010/main" val="361594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0"/>
            <a:ext cx="10972800" cy="745009"/>
          </a:xfrm>
        </p:spPr>
        <p:txBody>
          <a:bodyPr/>
          <a:lstStyle/>
          <a:p>
            <a:r>
              <a:rPr lang="pl-PL" dirty="0" smtClean="0"/>
              <a:t>Zonda</a:t>
            </a:r>
            <a:endParaRPr lang="pl-PL" dirty="0"/>
          </a:p>
        </p:txBody>
      </p:sp>
      <p:sp>
        <p:nvSpPr>
          <p:cNvPr id="3" name="Symbol zastępczy zawartości 2"/>
          <p:cNvSpPr>
            <a:spLocks noGrp="1"/>
          </p:cNvSpPr>
          <p:nvPr>
            <p:ph idx="1"/>
          </p:nvPr>
        </p:nvSpPr>
        <p:spPr>
          <a:xfrm>
            <a:off x="609600" y="1614616"/>
            <a:ext cx="10972800" cy="4709985"/>
          </a:xfrm>
        </p:spPr>
        <p:txBody>
          <a:bodyPr/>
          <a:lstStyle/>
          <a:p>
            <a:pPr marL="0" indent="0">
              <a:buNone/>
            </a:pPr>
            <a:r>
              <a:rPr lang="pl-PL" dirty="0" smtClean="0"/>
              <a:t>Poprzednio: </a:t>
            </a:r>
            <a:r>
              <a:rPr lang="pl-PL" dirty="0" err="1" smtClean="0"/>
              <a:t>BitBay</a:t>
            </a:r>
            <a:endParaRPr lang="pl-PL" dirty="0" smtClean="0"/>
          </a:p>
          <a:p>
            <a:pPr marL="0" indent="0">
              <a:buNone/>
            </a:pPr>
            <a:r>
              <a:rPr lang="pl-PL" dirty="0">
                <a:hlinkClick r:id="rId2"/>
              </a:rPr>
              <a:t>https://</a:t>
            </a:r>
            <a:r>
              <a:rPr lang="pl-PL" dirty="0" smtClean="0">
                <a:hlinkClick r:id="rId2"/>
              </a:rPr>
              <a:t>www.knf.gov.pl/dla_konsumenta/ostrzezenia_publiczne</a:t>
            </a:r>
            <a:endParaRPr lang="pl-PL" dirty="0" smtClean="0"/>
          </a:p>
          <a:p>
            <a:pPr marL="0" indent="0">
              <a:buNone/>
            </a:pPr>
            <a:r>
              <a:rPr lang="pl-PL" dirty="0"/>
              <a:t>Zawiadomienia o podejrzeniu popełnienia przestępstwa z art. 150 i art. 151 ustawy o usługach płatniczych (nieuprawniona działalność w zakresie świadczenia usług płatniczych lub w zakresie wydawania pieniądza elektronicznego</a:t>
            </a:r>
            <a:r>
              <a:rPr lang="pl-PL" dirty="0" smtClean="0"/>
              <a:t>)</a:t>
            </a:r>
          </a:p>
          <a:p>
            <a:pPr marL="0" indent="0">
              <a:buNone/>
            </a:pPr>
            <a:r>
              <a:rPr lang="pl-PL" dirty="0" smtClean="0"/>
              <a:t>10. </a:t>
            </a:r>
            <a:r>
              <a:rPr lang="pl-PL" dirty="0" err="1" smtClean="0"/>
              <a:t>BitBay</a:t>
            </a:r>
            <a:r>
              <a:rPr lang="pl-PL" dirty="0" smtClean="0"/>
              <a:t> </a:t>
            </a:r>
            <a:r>
              <a:rPr lang="pl-PL" dirty="0"/>
              <a:t>sp. z o.o. z siedzibą w </a:t>
            </a:r>
            <a:r>
              <a:rPr lang="pl-PL" dirty="0" smtClean="0"/>
              <a:t>Katowicach – Prokuratura Okręgowa </a:t>
            </a:r>
            <a:r>
              <a:rPr lang="pl-PL" dirty="0"/>
              <a:t>w Katowicach, Zawiadomienie z art. 150 ust. 1 ustawy o usługach płatniczych. Zawiadomienie kierowane przez </a:t>
            </a:r>
            <a:r>
              <a:rPr lang="pl-PL" dirty="0" smtClean="0"/>
              <a:t>UKNF </a:t>
            </a:r>
            <a:endParaRPr lang="pl-PL" dirty="0"/>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Tree>
    <p:extLst>
      <p:ext uri="{BB962C8B-B14F-4D97-AF65-F5344CB8AC3E}">
        <p14:creationId xmlns:p14="http://schemas.microsoft.com/office/powerpoint/2010/main" val="184266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1"/>
            <a:ext cx="10972800" cy="629680"/>
          </a:xfrm>
        </p:spPr>
        <p:txBody>
          <a:bodyPr/>
          <a:lstStyle/>
          <a:p>
            <a:pPr algn="ctr"/>
            <a:r>
              <a:rPr lang="pl-PL" sz="2800" dirty="0"/>
              <a:t/>
            </a:r>
            <a:br>
              <a:rPr lang="pl-PL" sz="2800" dirty="0"/>
            </a:br>
            <a:r>
              <a:rPr lang="pl-PL" sz="3600" dirty="0" smtClean="0"/>
              <a:t>Zonda</a:t>
            </a:r>
            <a:endParaRPr lang="pl-PL" sz="3600" dirty="0"/>
          </a:p>
        </p:txBody>
      </p:sp>
      <p:sp>
        <p:nvSpPr>
          <p:cNvPr id="3" name="Symbol zastępczy zawartości 2"/>
          <p:cNvSpPr>
            <a:spLocks noGrp="1"/>
          </p:cNvSpPr>
          <p:nvPr>
            <p:ph idx="1"/>
          </p:nvPr>
        </p:nvSpPr>
        <p:spPr>
          <a:xfrm>
            <a:off x="609600" y="1647568"/>
            <a:ext cx="10972800" cy="4819135"/>
          </a:xfrm>
        </p:spPr>
        <p:txBody>
          <a:bodyPr/>
          <a:lstStyle/>
          <a:p>
            <a:pPr marL="0" indent="0">
              <a:buNone/>
            </a:pPr>
            <a:r>
              <a:rPr lang="pl-PL" dirty="0"/>
              <a:t>Zonda nie podlega nadzorowi wykonywanemu przez </a:t>
            </a:r>
            <a:r>
              <a:rPr lang="pl-PL" dirty="0" smtClean="0"/>
              <a:t>estońskie właściwe władze nadzorcze (potocznie: estoński KNF) : </a:t>
            </a:r>
            <a:r>
              <a:rPr lang="pl-PL" b="1" dirty="0"/>
              <a:t>Finantsinspektsioon https://fi.ee/en</a:t>
            </a:r>
          </a:p>
          <a:p>
            <a:pPr marL="0" indent="0">
              <a:buNone/>
            </a:pPr>
            <a:endParaRPr lang="pl-PL" dirty="0" smtClean="0"/>
          </a:p>
          <a:p>
            <a:pPr marL="0" indent="0">
              <a:buNone/>
            </a:pPr>
            <a:r>
              <a:rPr lang="pl-PL" dirty="0" smtClean="0"/>
              <a:t>Ta licencja</a:t>
            </a:r>
            <a:r>
              <a:rPr lang="pl-PL" dirty="0"/>
              <a:t>, którą tak </a:t>
            </a:r>
            <a:r>
              <a:rPr lang="pl-PL" dirty="0" smtClean="0"/>
              <a:t>się Zonda chwali na stronie www, </a:t>
            </a:r>
            <a:r>
              <a:rPr lang="pl-PL" dirty="0"/>
              <a:t>jest wydawana przez </a:t>
            </a:r>
            <a:r>
              <a:rPr lang="pl-PL" dirty="0" smtClean="0"/>
              <a:t>„Financial </a:t>
            </a:r>
            <a:r>
              <a:rPr lang="pl-PL" dirty="0" err="1"/>
              <a:t>Intelligence</a:t>
            </a:r>
            <a:r>
              <a:rPr lang="pl-PL" dirty="0"/>
              <a:t> </a:t>
            </a:r>
            <a:r>
              <a:rPr lang="pl-PL" dirty="0" smtClean="0"/>
              <a:t>Unit” </a:t>
            </a:r>
            <a:r>
              <a:rPr lang="pl-PL" dirty="0"/>
              <a:t>w ramach </a:t>
            </a:r>
            <a:r>
              <a:rPr lang="pl-PL" dirty="0" smtClean="0"/>
              <a:t>estońskiej </a:t>
            </a:r>
            <a:r>
              <a:rPr lang="pl-PL" dirty="0"/>
              <a:t>ustawy </a:t>
            </a:r>
            <a:r>
              <a:rPr lang="pl-PL" dirty="0" smtClean="0"/>
              <a:t>AML, </a:t>
            </a:r>
            <a:r>
              <a:rPr lang="pl-PL" dirty="0"/>
              <a:t>czyli dotyczy </a:t>
            </a:r>
            <a:r>
              <a:rPr lang="pl-PL" dirty="0" smtClean="0"/>
              <a:t>wyłącznie kwestii </a:t>
            </a:r>
            <a:r>
              <a:rPr lang="pl-PL" dirty="0"/>
              <a:t>AML. - </a:t>
            </a:r>
            <a:r>
              <a:rPr lang="pl-PL" dirty="0">
                <a:hlinkClick r:id="rId2"/>
              </a:rPr>
              <a:t>https://</a:t>
            </a:r>
            <a:r>
              <a:rPr lang="pl-PL" dirty="0" smtClean="0">
                <a:hlinkClick r:id="rId2"/>
              </a:rPr>
              <a:t>www.fiu.ee/en</a:t>
            </a:r>
            <a:r>
              <a:rPr lang="pl-PL" dirty="0" smtClean="0"/>
              <a:t> </a:t>
            </a:r>
          </a:p>
          <a:p>
            <a:pPr marL="0" indent="0">
              <a:buNone/>
            </a:pPr>
            <a:endParaRPr lang="pl-PL" sz="1600" dirty="0" smtClean="0"/>
          </a:p>
          <a:p>
            <a:pPr marL="0" indent="0">
              <a:buNone/>
            </a:pPr>
            <a:r>
              <a:rPr lang="pl-PL" sz="1600" dirty="0">
                <a:hlinkClick r:id="rId3"/>
              </a:rPr>
              <a:t>https://</a:t>
            </a:r>
            <a:r>
              <a:rPr lang="pl-PL" sz="1600" dirty="0" smtClean="0">
                <a:hlinkClick r:id="rId3"/>
              </a:rPr>
              <a:t>zondaglobal.com/pl/legal/zonda-pay/licencja</a:t>
            </a:r>
            <a:r>
              <a:rPr lang="pl-PL" sz="1600" dirty="0" smtClean="0"/>
              <a:t> </a:t>
            </a:r>
          </a:p>
          <a:p>
            <a:pPr marL="0" indent="0">
              <a:buNone/>
            </a:pPr>
            <a:r>
              <a:rPr lang="pl-PL" sz="1600" dirty="0" smtClean="0"/>
              <a:t>„Licencja </a:t>
            </a:r>
            <a:r>
              <a:rPr lang="pl-PL" sz="1600" dirty="0" err="1"/>
              <a:t>Kryptowalutowa</a:t>
            </a:r>
            <a:r>
              <a:rPr lang="pl-PL" sz="1600" dirty="0"/>
              <a:t> BB Trade Estonia OÜ</a:t>
            </a:r>
          </a:p>
          <a:p>
            <a:pPr marL="0" indent="0">
              <a:buNone/>
            </a:pPr>
            <a:r>
              <a:rPr lang="pl-PL" sz="1600" dirty="0"/>
              <a:t>Estońska licencja </a:t>
            </a:r>
            <a:r>
              <a:rPr lang="pl-PL" sz="1600" dirty="0" err="1"/>
              <a:t>kryptowalutowa</a:t>
            </a:r>
            <a:r>
              <a:rPr lang="pl-PL" sz="1600" dirty="0"/>
              <a:t> </a:t>
            </a:r>
            <a:r>
              <a:rPr lang="pl-PL" sz="1600" dirty="0" err="1"/>
              <a:t>pozwalacjąca</a:t>
            </a:r>
            <a:r>
              <a:rPr lang="pl-PL" sz="1600" dirty="0"/>
              <a:t> Zonda </a:t>
            </a:r>
            <a:r>
              <a:rPr lang="pl-PL" sz="1600" dirty="0" err="1"/>
              <a:t>Pay</a:t>
            </a:r>
            <a:r>
              <a:rPr lang="pl-PL" sz="1600" dirty="0"/>
              <a:t> na świadczenie</a:t>
            </a:r>
          </a:p>
          <a:p>
            <a:pPr marL="0" indent="0">
              <a:buNone/>
            </a:pPr>
            <a:r>
              <a:rPr lang="pl-PL" sz="1600" dirty="0"/>
              <a:t>Usługi finansowych polegających na świadczeniu usługi wirtualnego portfela walutowego,</a:t>
            </a:r>
          </a:p>
          <a:p>
            <a:pPr marL="0" indent="0">
              <a:buNone/>
            </a:pPr>
            <a:r>
              <a:rPr lang="pl-PL" sz="1600" dirty="0"/>
              <a:t>Usług finansowych polegających na wymianie walut cyfrowych na waluty fiat.</a:t>
            </a:r>
          </a:p>
          <a:p>
            <a:pPr marL="0" indent="0">
              <a:buNone/>
            </a:pPr>
            <a:r>
              <a:rPr lang="pl-PL" sz="1600" dirty="0" smtClean="0"/>
              <a:t>Zobacz licencję - ???? Link nie działa”</a:t>
            </a:r>
            <a:endParaRPr lang="pl-PL" sz="1600" dirty="0"/>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
        <p:nvSpPr>
          <p:cNvPr id="5" name="Prostokąt zaokrąglony 4"/>
          <p:cNvSpPr/>
          <p:nvPr/>
        </p:nvSpPr>
        <p:spPr>
          <a:xfrm>
            <a:off x="9045145" y="4283676"/>
            <a:ext cx="2907957" cy="24960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Ciekawostka: lista podmiotów, którym estońskie FIU </a:t>
            </a:r>
            <a:r>
              <a:rPr lang="pl-PL" dirty="0"/>
              <a:t>cofnęła licencję: </a:t>
            </a:r>
            <a:r>
              <a:rPr lang="pl-PL" dirty="0">
                <a:hlinkClick r:id="rId4"/>
              </a:rPr>
              <a:t>https://</a:t>
            </a:r>
            <a:r>
              <a:rPr lang="pl-PL" dirty="0" smtClean="0">
                <a:hlinkClick r:id="rId4"/>
              </a:rPr>
              <a:t>www.fiu.ee/en/node/86</a:t>
            </a:r>
            <a:r>
              <a:rPr lang="pl-PL" dirty="0" smtClean="0"/>
              <a:t> </a:t>
            </a:r>
            <a:endParaRPr lang="pl-PL" dirty="0"/>
          </a:p>
        </p:txBody>
      </p:sp>
    </p:spTree>
    <p:extLst>
      <p:ext uri="{BB962C8B-B14F-4D97-AF65-F5344CB8AC3E}">
        <p14:creationId xmlns:p14="http://schemas.microsoft.com/office/powerpoint/2010/main" val="3343805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24930" y="292958"/>
            <a:ext cx="10972800" cy="629680"/>
          </a:xfrm>
        </p:spPr>
        <p:txBody>
          <a:bodyPr/>
          <a:lstStyle/>
          <a:p>
            <a:pPr algn="ctr"/>
            <a:r>
              <a:rPr lang="pl-PL" sz="4000" dirty="0"/>
              <a:t>Zonda</a:t>
            </a:r>
          </a:p>
        </p:txBody>
      </p:sp>
      <p:sp>
        <p:nvSpPr>
          <p:cNvPr id="3" name="Symbol zastępczy zawartości 2"/>
          <p:cNvSpPr>
            <a:spLocks noGrp="1"/>
          </p:cNvSpPr>
          <p:nvPr>
            <p:ph idx="1"/>
          </p:nvPr>
        </p:nvSpPr>
        <p:spPr>
          <a:xfrm>
            <a:off x="617837" y="922638"/>
            <a:ext cx="10972800" cy="5433713"/>
          </a:xfrm>
        </p:spPr>
        <p:txBody>
          <a:bodyPr/>
          <a:lstStyle/>
          <a:p>
            <a:pPr marL="0" indent="0">
              <a:buNone/>
            </a:pPr>
            <a:r>
              <a:rPr lang="pl-PL" dirty="0">
                <a:hlinkClick r:id="rId2"/>
              </a:rPr>
              <a:t>https://</a:t>
            </a:r>
            <a:r>
              <a:rPr lang="pl-PL" dirty="0" smtClean="0">
                <a:hlinkClick r:id="rId2"/>
              </a:rPr>
              <a:t>zondaglobal.com/pl/legal/zonda-exchange/regulamin-swiadczenia-uslug</a:t>
            </a:r>
            <a:endParaRPr lang="pl-PL" dirty="0" smtClean="0"/>
          </a:p>
          <a:p>
            <a:pPr marL="0" indent="0">
              <a:buNone/>
            </a:pPr>
            <a:endParaRPr lang="pl-PL" sz="1400" dirty="0" smtClean="0"/>
          </a:p>
          <a:p>
            <a:pPr marL="0" indent="0">
              <a:buNone/>
            </a:pPr>
            <a:r>
              <a:rPr lang="pl-PL" sz="1400" dirty="0" smtClean="0"/>
              <a:t>Regulamin </a:t>
            </a:r>
            <a:r>
              <a:rPr lang="pl-PL" sz="1400" dirty="0"/>
              <a:t>Świadczenia Usług</a:t>
            </a:r>
          </a:p>
          <a:p>
            <a:pPr marL="0" indent="0">
              <a:buNone/>
            </a:pPr>
            <a:r>
              <a:rPr lang="pl-PL" sz="1400" dirty="0"/>
              <a:t>I.     POSTANOWIENIA </a:t>
            </a:r>
            <a:r>
              <a:rPr lang="pl-PL" sz="1400" dirty="0" smtClean="0"/>
              <a:t>OGÓLNE</a:t>
            </a:r>
            <a:endParaRPr lang="pl-PL" sz="1400" dirty="0"/>
          </a:p>
          <a:p>
            <a:pPr marL="0" indent="0">
              <a:buNone/>
            </a:pPr>
            <a:r>
              <a:rPr lang="pl-PL" sz="1400" dirty="0"/>
              <a:t>Niniejszy Regulamin jest ważny od 03.01.2022 r.</a:t>
            </a:r>
          </a:p>
          <a:p>
            <a:pPr marL="0" indent="0">
              <a:buNone/>
            </a:pPr>
            <a:r>
              <a:rPr lang="pl-PL" sz="1400" dirty="0" smtClean="0"/>
              <a:t>§ 1</a:t>
            </a:r>
            <a:endParaRPr lang="pl-PL" sz="1400" dirty="0"/>
          </a:p>
          <a:p>
            <a:pPr marL="0" indent="0">
              <a:buNone/>
            </a:pPr>
            <a:r>
              <a:rPr lang="pl-PL" sz="1400" dirty="0"/>
              <a:t>Niniejszy regulamin świadczenia usług (zwany w dalszej części Regulaminem) określa zasady świadczenia usług drogą elektroniczną przez BB Trade Estonia OÜ z siedzibą w Estonii pod adresem: Harju </a:t>
            </a:r>
            <a:r>
              <a:rPr lang="pl-PL" sz="1400" dirty="0" err="1"/>
              <a:t>County</a:t>
            </a:r>
            <a:r>
              <a:rPr lang="pl-PL" sz="1400" dirty="0"/>
              <a:t>, Tallinn, Central City </a:t>
            </a:r>
            <a:r>
              <a:rPr lang="pl-PL" sz="1400" dirty="0" err="1"/>
              <a:t>District</a:t>
            </a:r>
            <a:r>
              <a:rPr lang="pl-PL" sz="1400" dirty="0"/>
              <a:t>, </a:t>
            </a:r>
            <a:r>
              <a:rPr lang="pl-PL" sz="1400" dirty="0" err="1"/>
              <a:t>Rävala</a:t>
            </a:r>
            <a:r>
              <a:rPr lang="pl-PL" sz="1400" dirty="0"/>
              <a:t> pst 2, 10145 Estonia, wpisaną w rejestrze spółek w Estonii pod numerem 14814864 posiadającą licencję na świadczenie usług finansowych w zakresie walut wirtualnych o numerze FVT000209, będącej operatorem giełdy walut wirtualnych ZONDA (zwanej w dalszej części jako ZONDA), w ramach serwisu </a:t>
            </a:r>
            <a:r>
              <a:rPr lang="pl-PL" sz="1400" dirty="0" smtClean="0"/>
              <a:t>zondaglobal.com </a:t>
            </a:r>
            <a:r>
              <a:rPr lang="pl-PL" sz="1400" dirty="0"/>
              <a:t>oraz subdomen (zwanego w dalszej części Giełdą) jak również zasady korzystania z Giełdy przez użytkowników</a:t>
            </a:r>
            <a:r>
              <a:rPr lang="pl-PL" sz="1400" dirty="0" smtClean="0"/>
              <a:t>.</a:t>
            </a:r>
          </a:p>
          <a:p>
            <a:pPr marL="0" indent="0">
              <a:buNone/>
            </a:pPr>
            <a:endParaRPr lang="pl-PL" sz="1400" dirty="0"/>
          </a:p>
          <a:p>
            <a:pPr marL="0" indent="0">
              <a:buNone/>
            </a:pPr>
            <a:r>
              <a:rPr lang="pl-PL" sz="1600" i="1" dirty="0" smtClean="0"/>
              <a:t>Tak: ale ta licencja FVT000209 jest wydawana </a:t>
            </a:r>
            <a:r>
              <a:rPr lang="pl-PL" sz="1600" i="1" dirty="0"/>
              <a:t>przez </a:t>
            </a:r>
            <a:r>
              <a:rPr lang="pl-PL" sz="1600" i="1" dirty="0" smtClean="0"/>
              <a:t>estońskie „Financial </a:t>
            </a:r>
            <a:r>
              <a:rPr lang="pl-PL" sz="1600" i="1" dirty="0" err="1"/>
              <a:t>Intelligence</a:t>
            </a:r>
            <a:r>
              <a:rPr lang="pl-PL" sz="1600" i="1" dirty="0"/>
              <a:t> Unit” </a:t>
            </a:r>
            <a:r>
              <a:rPr lang="pl-PL" sz="1600" i="1" dirty="0" smtClean="0"/>
              <a:t>a nie </a:t>
            </a:r>
            <a:r>
              <a:rPr lang="pl-PL" sz="1600" i="1" dirty="0"/>
              <a:t>przez Finantsinspektsioon </a:t>
            </a:r>
            <a:r>
              <a:rPr lang="pl-PL" sz="1600" i="1" dirty="0" smtClean="0"/>
              <a:t>(estoński </a:t>
            </a:r>
            <a:r>
              <a:rPr lang="pl-PL" sz="1600" i="1" dirty="0"/>
              <a:t>KNF</a:t>
            </a:r>
            <a:r>
              <a:rPr lang="pl-PL" sz="1600" i="1" dirty="0" smtClean="0"/>
              <a:t>), o czym już się w regulaminie nie wspomina (a powinno być wyraźnie zaznaczone, że chodzi o „FIU”). </a:t>
            </a:r>
          </a:p>
          <a:p>
            <a:pPr marL="0" indent="0">
              <a:buNone/>
            </a:pPr>
            <a:endParaRPr lang="pl-PL" sz="1600" i="1" dirty="0"/>
          </a:p>
          <a:p>
            <a:pPr marL="0" indent="0">
              <a:buNone/>
            </a:pPr>
            <a:r>
              <a:rPr lang="pl-PL" sz="1600" i="1" dirty="0" smtClean="0"/>
              <a:t>Podstawa </a:t>
            </a:r>
            <a:r>
              <a:rPr lang="pl-PL" sz="1600" i="1" dirty="0"/>
              <a:t>prawna: </a:t>
            </a:r>
            <a:r>
              <a:rPr lang="pl-PL" sz="1600" i="1" dirty="0" smtClean="0"/>
              <a:t>§ 70 ust. 1 pkt 4 and </a:t>
            </a:r>
            <a:r>
              <a:rPr lang="pl-PL" sz="1600" i="1" dirty="0" err="1" smtClean="0"/>
              <a:t>next</a:t>
            </a:r>
            <a:r>
              <a:rPr lang="pl-PL" sz="1600" i="1" dirty="0" smtClean="0"/>
              <a:t> </a:t>
            </a:r>
            <a:r>
              <a:rPr lang="en-US" sz="1600" i="1" dirty="0"/>
              <a:t>Money Laundering and Terrorist Financing Prevention </a:t>
            </a:r>
            <a:r>
              <a:rPr lang="en-US" sz="1600" i="1" dirty="0" smtClean="0"/>
              <a:t>Act</a:t>
            </a:r>
            <a:r>
              <a:rPr lang="pl-PL" sz="1600" i="1" dirty="0" smtClean="0"/>
              <a:t> (</a:t>
            </a:r>
            <a:r>
              <a:rPr lang="fi-FI" sz="1600" b="1" dirty="0"/>
              <a:t>Rahapesu ja terrorismi rahastamise tõkestamise </a:t>
            </a:r>
            <a:r>
              <a:rPr lang="fi-FI" sz="1600" b="1" dirty="0" smtClean="0"/>
              <a:t>seadus</a:t>
            </a:r>
            <a:r>
              <a:rPr lang="pl-PL" sz="1600" b="1" dirty="0"/>
              <a:t>) </a:t>
            </a:r>
            <a:r>
              <a:rPr lang="pl-PL" sz="1600" b="1" dirty="0">
                <a:hlinkClick r:id="rId3"/>
              </a:rPr>
              <a:t>https://</a:t>
            </a:r>
            <a:r>
              <a:rPr lang="pl-PL" sz="1600" b="1" dirty="0" smtClean="0">
                <a:hlinkClick r:id="rId3"/>
              </a:rPr>
              <a:t>www.riigiteataja.ee/en/eli/ee/502122020003/consolide/current</a:t>
            </a:r>
            <a:r>
              <a:rPr lang="pl-PL" sz="1600" b="1" dirty="0" smtClean="0"/>
              <a:t> </a:t>
            </a:r>
            <a:endParaRPr lang="fi-FI" sz="1600" b="1" dirty="0"/>
          </a:p>
          <a:p>
            <a:pPr marL="0" indent="0">
              <a:buNone/>
            </a:pPr>
            <a:endParaRPr lang="en-US" sz="1600" i="1" dirty="0"/>
          </a:p>
        </p:txBody>
      </p:sp>
      <p:sp>
        <p:nvSpPr>
          <p:cNvPr id="4" name="Symbol zastępczy stopki 3"/>
          <p:cNvSpPr>
            <a:spLocks noGrp="1"/>
          </p:cNvSpPr>
          <p:nvPr>
            <p:ph type="ftr" sz="quarter" idx="11"/>
          </p:nvPr>
        </p:nvSpPr>
        <p:spPr/>
        <p:txBody>
          <a:bodyPr/>
          <a:lstStyle/>
          <a:p>
            <a:pPr>
              <a:defRPr/>
            </a:pPr>
            <a:r>
              <a:rPr lang="en-GB" smtClean="0">
                <a:solidFill>
                  <a:srgbClr val="04617B">
                    <a:shade val="90000"/>
                  </a:srgbClr>
                </a:solidFill>
              </a:rPr>
              <a:t>kancelaria@witoldsrokosz.pl witold.srokosz@uwr.edu.pl</a:t>
            </a:r>
            <a:endParaRPr lang="en-GB">
              <a:solidFill>
                <a:srgbClr val="04617B">
                  <a:shade val="90000"/>
                </a:srgbClr>
              </a:solidFill>
            </a:endParaRPr>
          </a:p>
        </p:txBody>
      </p:sp>
    </p:spTree>
    <p:extLst>
      <p:ext uri="{BB962C8B-B14F-4D97-AF65-F5344CB8AC3E}">
        <p14:creationId xmlns:p14="http://schemas.microsoft.com/office/powerpoint/2010/main" val="1547715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0"/>
            <a:ext cx="10972800" cy="580253"/>
          </a:xfrm>
        </p:spPr>
        <p:txBody>
          <a:bodyPr/>
          <a:lstStyle/>
          <a:p>
            <a:pPr algn="ctr"/>
            <a:r>
              <a:rPr lang="pl-PL" sz="3600" dirty="0" smtClean="0"/>
              <a:t>Zonda</a:t>
            </a:r>
            <a:endParaRPr lang="pl-PL" sz="3600" dirty="0"/>
          </a:p>
        </p:txBody>
      </p:sp>
      <p:sp>
        <p:nvSpPr>
          <p:cNvPr id="3" name="Symbol zastępczy zawartości 2"/>
          <p:cNvSpPr>
            <a:spLocks noGrp="1"/>
          </p:cNvSpPr>
          <p:nvPr>
            <p:ph idx="1"/>
          </p:nvPr>
        </p:nvSpPr>
        <p:spPr>
          <a:xfrm>
            <a:off x="609600" y="1474574"/>
            <a:ext cx="10972800" cy="4850028"/>
          </a:xfrm>
        </p:spPr>
        <p:txBody>
          <a:bodyPr/>
          <a:lstStyle/>
          <a:p>
            <a:pPr marL="0" indent="0">
              <a:buNone/>
            </a:pPr>
            <a:r>
              <a:rPr lang="pl-PL" sz="1600" dirty="0">
                <a:hlinkClick r:id="rId2"/>
              </a:rPr>
              <a:t>https://</a:t>
            </a:r>
            <a:r>
              <a:rPr lang="pl-PL" sz="1600" dirty="0" smtClean="0">
                <a:hlinkClick r:id="rId2"/>
              </a:rPr>
              <a:t>zondaglobal.com/pl/safety/zonda-exchange/zonda-jako-pierwsza-spelnia-wymogi-estonskiej-fiu</a:t>
            </a:r>
            <a:endParaRPr lang="pl-PL" sz="1600" dirty="0" smtClean="0"/>
          </a:p>
          <a:p>
            <a:pPr marL="0" indent="0">
              <a:buNone/>
            </a:pPr>
            <a:r>
              <a:rPr lang="pl-PL" sz="1600" dirty="0" smtClean="0"/>
              <a:t>Na stronie www:</a:t>
            </a:r>
          </a:p>
          <a:p>
            <a:pPr marL="0" indent="0">
              <a:buNone/>
            </a:pPr>
            <a:r>
              <a:rPr lang="pl-PL" sz="1600" dirty="0" smtClean="0"/>
              <a:t>„Zonda </a:t>
            </a:r>
            <a:r>
              <a:rPr lang="pl-PL" sz="1600" dirty="0"/>
              <a:t>jest pierwszą giełdą kryptowalut, która spełniła wszystkie wymagania estońskiej </a:t>
            </a:r>
            <a:r>
              <a:rPr lang="pl-PL" sz="1600" dirty="0" smtClean="0"/>
              <a:t>FIU”</a:t>
            </a:r>
          </a:p>
          <a:p>
            <a:pPr marL="0" indent="0">
              <a:buNone/>
            </a:pPr>
            <a:endParaRPr lang="pl-PL" sz="1600" dirty="0"/>
          </a:p>
          <a:p>
            <a:pPr marL="0" indent="0">
              <a:buNone/>
            </a:pPr>
            <a:r>
              <a:rPr lang="pl-PL" sz="1600" dirty="0" smtClean="0"/>
              <a:t>„Jako </a:t>
            </a:r>
            <a:r>
              <a:rPr lang="pl-PL" sz="1600" dirty="0"/>
              <a:t>wiodąca europejska giełda </a:t>
            </a:r>
            <a:r>
              <a:rPr lang="pl-PL" sz="1600" dirty="0" err="1"/>
              <a:t>kryptowalutowa</a:t>
            </a:r>
            <a:r>
              <a:rPr lang="pl-PL" sz="1600" dirty="0"/>
              <a:t>, przeszliśmy niedawno audyt sprawozdania finansowego, potwierdzający zgodność działań z wymogami estońskiej jednostki analityki finansowej – Financial </a:t>
            </a:r>
            <a:r>
              <a:rPr lang="pl-PL" sz="1600" dirty="0" err="1"/>
              <a:t>Intelligence</a:t>
            </a:r>
            <a:r>
              <a:rPr lang="pl-PL" sz="1600" dirty="0"/>
              <a:t> Unit. To oznacza, że jesteśmy pierwszą giełdą kryptowalut z licencją wydaną w Estonii, która pomyślnie przeszła tę ocenę. Po ukończeniu procedury audytowej, spółka upubliczniła również swoje sprawozdanie finansowe.</a:t>
            </a:r>
          </a:p>
          <a:p>
            <a:pPr marL="0" indent="0">
              <a:buNone/>
            </a:pPr>
            <a:endParaRPr lang="pl-PL" sz="1600" dirty="0"/>
          </a:p>
          <a:p>
            <a:pPr marL="0" indent="0">
              <a:buNone/>
            </a:pPr>
            <a:r>
              <a:rPr lang="pl-PL" sz="1600" dirty="0"/>
              <a:t>Audyt finansowy został przeprowadzony przez niezależną zewnętrzną agencję audytową, certyfikowaną przez estoński rząd. Zbadano istnienie i stan aktywów oraz ich obecność na kontach użytkowników – obejmuje to zarówno aktywa kryptowalutowe, jak również </a:t>
            </a:r>
            <a:r>
              <a:rPr lang="pl-PL" sz="1600" dirty="0" err="1"/>
              <a:t>fiducjarne</a:t>
            </a:r>
            <a:r>
              <a:rPr lang="pl-PL" sz="1600" dirty="0"/>
              <a:t>. Analizie w ramach audytu podlegały także sprawozdania finansowe oraz dochody, przychody i zyski. Potwierdzono również zgodność działań firmy z obowiązującymi procedurami AML (</a:t>
            </a:r>
            <a:r>
              <a:rPr lang="pl-PL" sz="1600" dirty="0" err="1"/>
              <a:t>Anti</a:t>
            </a:r>
            <a:r>
              <a:rPr lang="pl-PL" sz="1600" dirty="0"/>
              <a:t>-Money </a:t>
            </a:r>
            <a:r>
              <a:rPr lang="pl-PL" sz="1600" dirty="0" err="1"/>
              <a:t>Laundering</a:t>
            </a:r>
            <a:r>
              <a:rPr lang="pl-PL" sz="1600" dirty="0"/>
              <a:t> – przeciwdziałanie praniu pieniędzy) i KYC (</a:t>
            </a:r>
            <a:r>
              <a:rPr lang="pl-PL" sz="1600" dirty="0" err="1"/>
              <a:t>Know</a:t>
            </a:r>
            <a:r>
              <a:rPr lang="pl-PL" sz="1600" dirty="0"/>
              <a:t> </a:t>
            </a:r>
            <a:r>
              <a:rPr lang="pl-PL" sz="1600" dirty="0" err="1"/>
              <a:t>Your</a:t>
            </a:r>
            <a:r>
              <a:rPr lang="pl-PL" sz="1600" dirty="0"/>
              <a:t> </a:t>
            </a:r>
            <a:r>
              <a:rPr lang="pl-PL" sz="1600" dirty="0" err="1"/>
              <a:t>Customer</a:t>
            </a:r>
            <a:r>
              <a:rPr lang="pl-PL" sz="1600" dirty="0"/>
              <a:t> – weryfikacja tożsamości klienta</a:t>
            </a:r>
            <a:r>
              <a:rPr lang="pl-PL" sz="1600" dirty="0" smtClean="0"/>
              <a:t>).” </a:t>
            </a:r>
            <a:endParaRPr lang="pl-PL" sz="1600" dirty="0"/>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Tree>
    <p:extLst>
      <p:ext uri="{BB962C8B-B14F-4D97-AF65-F5344CB8AC3E}">
        <p14:creationId xmlns:p14="http://schemas.microsoft.com/office/powerpoint/2010/main" val="4027181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704850"/>
            <a:ext cx="10972800" cy="745009"/>
          </a:xfrm>
        </p:spPr>
        <p:txBody>
          <a:bodyPr/>
          <a:lstStyle/>
          <a:p>
            <a:pPr algn="ctr"/>
            <a:r>
              <a:rPr lang="pl-PL" sz="3600" dirty="0" smtClean="0"/>
              <a:t>Zonda – regulaminy/polityki </a:t>
            </a:r>
            <a:endParaRPr lang="pl-PL" sz="3600" dirty="0"/>
          </a:p>
        </p:txBody>
      </p:sp>
      <p:sp>
        <p:nvSpPr>
          <p:cNvPr id="4" name="Symbol zastępczy stopki 3"/>
          <p:cNvSpPr>
            <a:spLocks noGrp="1"/>
          </p:cNvSpPr>
          <p:nvPr>
            <p:ph type="ftr" sz="quarter" idx="11"/>
          </p:nvPr>
        </p:nvSpPr>
        <p:spPr/>
        <p:txBody>
          <a:bodyPr/>
          <a:lstStyle/>
          <a:p>
            <a:pPr algn="ctr">
              <a:defRPr/>
            </a:pPr>
            <a:r>
              <a:rPr lang="en-GB" dirty="0" smtClean="0">
                <a:solidFill>
                  <a:srgbClr val="04617B">
                    <a:shade val="90000"/>
                  </a:srgbClr>
                </a:solidFill>
              </a:rPr>
              <a:t>kancelaria@witoldsrokosz.pl</a:t>
            </a:r>
            <a:endParaRPr lang="en-GB" dirty="0">
              <a:solidFill>
                <a:srgbClr val="04617B">
                  <a:shade val="90000"/>
                </a:srgbClr>
              </a:solidFill>
            </a:endParaRPr>
          </a:p>
        </p:txBody>
      </p:sp>
      <p:sp>
        <p:nvSpPr>
          <p:cNvPr id="7" name="Prostokąt 6"/>
          <p:cNvSpPr/>
          <p:nvPr/>
        </p:nvSpPr>
        <p:spPr>
          <a:xfrm>
            <a:off x="1499286" y="1935892"/>
            <a:ext cx="2463114" cy="8237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smtClean="0"/>
              <a:t>Zondaglobal</a:t>
            </a:r>
            <a:r>
              <a:rPr lang="pl-PL" dirty="0" smtClean="0"/>
              <a:t> – portal internetowy</a:t>
            </a:r>
            <a:endParaRPr lang="pl-PL" dirty="0"/>
          </a:p>
        </p:txBody>
      </p:sp>
      <p:sp>
        <p:nvSpPr>
          <p:cNvPr id="8" name="Prostokąt 7"/>
          <p:cNvSpPr/>
          <p:nvPr/>
        </p:nvSpPr>
        <p:spPr>
          <a:xfrm>
            <a:off x="1293342" y="3155092"/>
            <a:ext cx="266905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400" b="1" dirty="0" smtClean="0"/>
              <a:t>Regulamin świadczenia usług</a:t>
            </a:r>
          </a:p>
          <a:p>
            <a:pPr algn="ctr"/>
            <a:r>
              <a:rPr lang="pl-PL" sz="1400" dirty="0"/>
              <a:t>o</a:t>
            </a:r>
            <a:r>
              <a:rPr lang="pl-PL" sz="1400" dirty="0" smtClean="0"/>
              <a:t>kreśla zasady świadczenia usług drogą elektroniczną przez BB </a:t>
            </a:r>
            <a:r>
              <a:rPr lang="pl-PL" sz="1400" dirty="0"/>
              <a:t>Trade Estonia OÜ</a:t>
            </a:r>
          </a:p>
        </p:txBody>
      </p:sp>
      <p:sp>
        <p:nvSpPr>
          <p:cNvPr id="9" name="Prostokąt 8"/>
          <p:cNvSpPr/>
          <p:nvPr/>
        </p:nvSpPr>
        <p:spPr>
          <a:xfrm>
            <a:off x="7187514" y="1890584"/>
            <a:ext cx="2150075"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Giełda walut wirtualnych zondaglobal.com</a:t>
            </a:r>
            <a:endParaRPr lang="pl-PL" dirty="0"/>
          </a:p>
        </p:txBody>
      </p:sp>
      <p:cxnSp>
        <p:nvCxnSpPr>
          <p:cNvPr id="11" name="Łącznik prosty ze strzałką 10"/>
          <p:cNvCxnSpPr>
            <a:stCxn id="7" idx="2"/>
          </p:cNvCxnSpPr>
          <p:nvPr/>
        </p:nvCxnSpPr>
        <p:spPr>
          <a:xfrm>
            <a:off x="2730843" y="2759676"/>
            <a:ext cx="0" cy="3954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Prostokąt 11"/>
          <p:cNvSpPr/>
          <p:nvPr/>
        </p:nvSpPr>
        <p:spPr>
          <a:xfrm>
            <a:off x="7187514" y="2991195"/>
            <a:ext cx="2471351" cy="1713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200" b="1" dirty="0" smtClean="0"/>
              <a:t>Regulamin usługi </a:t>
            </a:r>
            <a:r>
              <a:rPr lang="pl-PL" sz="1200" b="1" dirty="0"/>
              <a:t>wymiany </a:t>
            </a:r>
            <a:r>
              <a:rPr lang="pl-PL" sz="1200" b="1" dirty="0" smtClean="0"/>
              <a:t>walut </a:t>
            </a:r>
            <a:r>
              <a:rPr lang="pl-PL" sz="1200" dirty="0" smtClean="0"/>
              <a:t>określa </a:t>
            </a:r>
            <a:r>
              <a:rPr lang="pl-PL" sz="1200" dirty="0"/>
              <a:t>zasady udostępniania przez BB Trade Estonia OU, będącą operatorem giełdy walut wirtualnych zondaglobal.com, </a:t>
            </a:r>
            <a:r>
              <a:rPr lang="pl-PL" sz="1200" b="1" dirty="0"/>
              <a:t>usługi wymiany walut </a:t>
            </a:r>
            <a:r>
              <a:rPr lang="pl-PL" sz="1200" b="1" dirty="0" err="1"/>
              <a:t>fiducjarnych</a:t>
            </a:r>
            <a:r>
              <a:rPr lang="pl-PL" sz="1200" b="1" dirty="0"/>
              <a:t> świadczonej przez zewnętrznego Usługodawcę</a:t>
            </a:r>
            <a:r>
              <a:rPr lang="pl-PL" sz="1200" dirty="0"/>
              <a:t>.   </a:t>
            </a:r>
          </a:p>
        </p:txBody>
      </p:sp>
      <p:cxnSp>
        <p:nvCxnSpPr>
          <p:cNvPr id="14" name="Łącznik prosty ze strzałką 13"/>
          <p:cNvCxnSpPr/>
          <p:nvPr/>
        </p:nvCxnSpPr>
        <p:spPr>
          <a:xfrm>
            <a:off x="8295502" y="2804984"/>
            <a:ext cx="0" cy="1153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Prostokąt 17"/>
          <p:cNvSpPr/>
          <p:nvPr/>
        </p:nvSpPr>
        <p:spPr>
          <a:xfrm>
            <a:off x="4334133" y="3155092"/>
            <a:ext cx="265876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a:t>Polityka odzyskiwania kryptowalut i tokenów/delistingu</a:t>
            </a:r>
            <a:endParaRPr lang="pl-PL" dirty="0"/>
          </a:p>
        </p:txBody>
      </p:sp>
      <p:sp>
        <p:nvSpPr>
          <p:cNvPr id="19" name="Prostokąt 18"/>
          <p:cNvSpPr/>
          <p:nvPr/>
        </p:nvSpPr>
        <p:spPr>
          <a:xfrm>
            <a:off x="7434649" y="5256600"/>
            <a:ext cx="4448432" cy="10429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400" dirty="0"/>
              <a:t>Regulamin rejestracji i administrowania Kartami Płatniczymi na platformie </a:t>
            </a:r>
            <a:r>
              <a:rPr lang="pl-PL" sz="1400" dirty="0" smtClean="0"/>
              <a:t>Zonda</a:t>
            </a:r>
          </a:p>
          <a:p>
            <a:pPr algn="ctr"/>
            <a:r>
              <a:rPr lang="pl-PL" sz="1400" dirty="0"/>
              <a:t>Regulamin usługi PAY WITH </a:t>
            </a:r>
            <a:r>
              <a:rPr lang="pl-PL" sz="1400" dirty="0" smtClean="0"/>
              <a:t>ZEN</a:t>
            </a:r>
          </a:p>
          <a:p>
            <a:pPr algn="ctr"/>
            <a:r>
              <a:rPr lang="pl-PL" sz="1400" dirty="0"/>
              <a:t>Regulamin dokonywania płatności Zonda </a:t>
            </a:r>
            <a:r>
              <a:rPr lang="pl-PL" sz="1400" dirty="0" err="1"/>
              <a:t>Pay</a:t>
            </a:r>
            <a:endParaRPr lang="pl-PL" sz="1400" dirty="0"/>
          </a:p>
          <a:p>
            <a:pPr algn="ctr"/>
            <a:endParaRPr lang="pl-PL" sz="1400" dirty="0"/>
          </a:p>
        </p:txBody>
      </p:sp>
      <p:sp>
        <p:nvSpPr>
          <p:cNvPr id="20" name="Prostokąt 19"/>
          <p:cNvSpPr/>
          <p:nvPr/>
        </p:nvSpPr>
        <p:spPr>
          <a:xfrm>
            <a:off x="9918357" y="1935892"/>
            <a:ext cx="2092411" cy="8690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a:t>paywithzonda.com</a:t>
            </a:r>
            <a:endParaRPr lang="pl-PL" dirty="0"/>
          </a:p>
        </p:txBody>
      </p:sp>
      <p:sp>
        <p:nvSpPr>
          <p:cNvPr id="21" name="Prostokąt 20"/>
          <p:cNvSpPr/>
          <p:nvPr/>
        </p:nvSpPr>
        <p:spPr>
          <a:xfrm>
            <a:off x="10297296" y="3155092"/>
            <a:ext cx="1466335" cy="14416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a:t>Regulamin Zonda Pay</a:t>
            </a:r>
            <a:endParaRPr lang="pl-PL" dirty="0"/>
          </a:p>
        </p:txBody>
      </p:sp>
      <p:cxnSp>
        <p:nvCxnSpPr>
          <p:cNvPr id="23" name="Łącznik prosty ze strzałką 22"/>
          <p:cNvCxnSpPr/>
          <p:nvPr/>
        </p:nvCxnSpPr>
        <p:spPr>
          <a:xfrm>
            <a:off x="10857470" y="2920314"/>
            <a:ext cx="0" cy="1688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65300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epływ">
  <a:themeElements>
    <a:clrScheme name="Przepły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rzepły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rzepły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Przepły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Przepły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1431</TotalTime>
  <Words>4911</Words>
  <Application>Microsoft Office PowerPoint</Application>
  <PresentationFormat>Panoramiczny</PresentationFormat>
  <Paragraphs>318</Paragraphs>
  <Slides>30</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30</vt:i4>
      </vt:variant>
    </vt:vector>
  </HeadingPairs>
  <TitlesOfParts>
    <vt:vector size="35" baseType="lpstr">
      <vt:lpstr>Calibri</vt:lpstr>
      <vt:lpstr>Constantia</vt:lpstr>
      <vt:lpstr>Times New Roman</vt:lpstr>
      <vt:lpstr>Wingdings 2</vt:lpstr>
      <vt:lpstr>Przepływ</vt:lpstr>
      <vt:lpstr>                                   </vt:lpstr>
      <vt:lpstr>Wybrane giełdy kryptowalut i podmioty, które je prowadzą</vt:lpstr>
      <vt:lpstr>Binance</vt:lpstr>
      <vt:lpstr>Binance</vt:lpstr>
      <vt:lpstr>Zonda</vt:lpstr>
      <vt:lpstr> Zonda</vt:lpstr>
      <vt:lpstr>Zonda</vt:lpstr>
      <vt:lpstr>Zonda</vt:lpstr>
      <vt:lpstr>Zonda – regulaminy/polityki </vt:lpstr>
      <vt:lpstr>Zonda – regulamin świadczenia usług</vt:lpstr>
      <vt:lpstr>Zonda – regulamin świadczenia usług</vt:lpstr>
      <vt:lpstr>Polityka odzyskiwania kryptowalut i tokenów/delistingu</vt:lpstr>
      <vt:lpstr>Polityka odzyskiwania kryptowalut i tokenów/delistingu</vt:lpstr>
      <vt:lpstr>Prezentacja programu PowerPoint</vt:lpstr>
      <vt:lpstr>Polityka odzyskiwania kryptowalut i tokenów/delistingu</vt:lpstr>
      <vt:lpstr>Zonda – regulamin świadczenia usług</vt:lpstr>
      <vt:lpstr>Zonda – regulamin świadczenia usług</vt:lpstr>
      <vt:lpstr>Zonda – regulamin świadczenia usług</vt:lpstr>
      <vt:lpstr>Zonda – regulamin świadczenia usług</vt:lpstr>
      <vt:lpstr>Zonda – regulamin świadczenia usług</vt:lpstr>
      <vt:lpstr>Rozporządzenie Parlamentu Europejskiego i Rady (UE) nr 1215/2012 </vt:lpstr>
      <vt:lpstr>Rozporządzenie Parlamentu Europejskiego i Rady (UE) nr 1215/2012 </vt:lpstr>
      <vt:lpstr>Rzym I</vt:lpstr>
      <vt:lpstr>Dyrektywa Parlamentu Europejskiego i Rady 2011/83/UE z dnia 25 października 2011 r. w sprawie praw konsumentów</vt:lpstr>
      <vt:lpstr>Dyrektywa Parlamentu Europejskiego i Rady 2011/83/UE z dnia 25 października 2011 r. w sprawie praw konsumentów</vt:lpstr>
      <vt:lpstr>Coinbase</vt:lpstr>
      <vt:lpstr>Coinbase</vt:lpstr>
      <vt:lpstr>Coinbase</vt:lpstr>
      <vt:lpstr>Coinbase</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Konto Microsoft</dc:creator>
  <cp:lastModifiedBy>Konto Microsoft</cp:lastModifiedBy>
  <cp:revision>86</cp:revision>
  <cp:lastPrinted>2022-04-10T11:10:11Z</cp:lastPrinted>
  <dcterms:created xsi:type="dcterms:W3CDTF">2022-04-09T12:20:51Z</dcterms:created>
  <dcterms:modified xsi:type="dcterms:W3CDTF">2022-04-16T10:10:35Z</dcterms:modified>
</cp:coreProperties>
</file>