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76" r:id="rId2"/>
    <p:sldId id="461" r:id="rId3"/>
    <p:sldId id="419" r:id="rId4"/>
    <p:sldId id="438" r:id="rId5"/>
    <p:sldId id="426" r:id="rId6"/>
    <p:sldId id="448" r:id="rId7"/>
    <p:sldId id="462" r:id="rId8"/>
    <p:sldId id="451" r:id="rId9"/>
    <p:sldId id="459" r:id="rId10"/>
    <p:sldId id="433" r:id="rId11"/>
    <p:sldId id="457" r:id="rId12"/>
    <p:sldId id="458" r:id="rId13"/>
    <p:sldId id="447" r:id="rId14"/>
    <p:sldId id="460" r:id="rId15"/>
    <p:sldId id="450" r:id="rId16"/>
    <p:sldId id="453" r:id="rId17"/>
    <p:sldId id="454" r:id="rId18"/>
    <p:sldId id="449" r:id="rId19"/>
    <p:sldId id="455" r:id="rId20"/>
    <p:sldId id="456" r:id="rId21"/>
    <p:sldId id="463" r:id="rId22"/>
  </p:sldIdLst>
  <p:sldSz cx="9144000" cy="6858000" type="screen4x3"/>
  <p:notesSz cx="6858000" cy="994568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89482" autoAdjust="0"/>
  </p:normalViewPr>
  <p:slideViewPr>
    <p:cSldViewPr>
      <p:cViewPr varScale="1">
        <p:scale>
          <a:sx n="116" d="100"/>
          <a:sy n="116" d="100"/>
        </p:scale>
        <p:origin x="19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01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517695C-A178-4842-83CC-DE3B95FB7D83}" type="datetimeFigureOut">
              <a:rPr lang="pl-PL"/>
              <a:pPr>
                <a:defRPr/>
              </a:pPr>
              <a:t>13.05.2022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  <a:endParaRPr lang="en-GB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3C759B7-A368-4975-9B3A-4AE3EF5F80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558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2B710-7A8F-4B2F-955D-D0D8D875F2D6}" type="datetime1">
              <a:rPr lang="pl-PL" smtClean="0"/>
              <a:t>13.05.2022</a:t>
            </a:fld>
            <a:endParaRPr lang="en-GB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6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583C8-4236-4386-9D16-5B3FA4880D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BF6C0-106F-41FE-9374-366353B872F4}" type="datetime1">
              <a:rPr lang="pl-PL" smtClean="0"/>
              <a:t>13.05.2022</a:t>
            </a:fld>
            <a:endParaRPr lang="en-GB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349E8-DE72-4D7B-8C6A-11278753E2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673CA-D009-48B8-96CC-A72455C4DCFC}" type="datetime1">
              <a:rPr lang="pl-PL" smtClean="0"/>
              <a:t>13.05.2022</a:t>
            </a:fld>
            <a:endParaRPr lang="en-GB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2954-3585-4108-8E0B-2C06CFB020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E79D6-D5A4-4743-A75D-114D80A6213F}" type="datetime1">
              <a:rPr lang="pl-PL" smtClean="0"/>
              <a:t>13.05.2022</a:t>
            </a:fld>
            <a:endParaRPr lang="en-GB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60241-0E62-4140-B8CB-DD45CDE42D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F647F-D6A0-4A0F-9C31-AA477ACFB958}" type="datetime1">
              <a:rPr lang="pl-PL" smtClean="0"/>
              <a:t>13.05.2022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70B81-09CD-4649-A9A9-262DA6C077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7707-843F-4465-9743-79E1CB6247F5}" type="datetime1">
              <a:rPr lang="pl-PL" smtClean="0"/>
              <a:t>13.05.2022</a:t>
            </a:fld>
            <a:endParaRPr lang="en-GB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C3CBA-200E-4F66-9D8B-1463112018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8471F-4390-484F-81F5-956CFCF1485D}" type="datetime1">
              <a:rPr lang="pl-PL" smtClean="0"/>
              <a:t>13.05.2022</a:t>
            </a:fld>
            <a:endParaRPr lang="en-GB"/>
          </a:p>
        </p:txBody>
      </p:sp>
      <p:sp>
        <p:nvSpPr>
          <p:cNvPr id="8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9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A0B36-E33D-45EE-A842-F5546225E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E7E11-BE74-4937-AAB7-4A7D9A22137E}" type="datetime1">
              <a:rPr lang="pl-PL" smtClean="0"/>
              <a:t>13.05.2022</a:t>
            </a:fld>
            <a:endParaRPr lang="en-GB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B511F-C569-4DFB-A84E-23694C115D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F3475-7420-4235-8808-2A1CC2B9F12A}" type="datetime1">
              <a:rPr lang="pl-PL" smtClean="0"/>
              <a:t>13.05.2022</a:t>
            </a:fld>
            <a:endParaRPr lang="en-GB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13D3C-DF8C-4014-9884-5422334278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56D5B-4EBD-44B3-854D-936139DF6871}" type="datetime1">
              <a:rPr lang="pl-PL" smtClean="0"/>
              <a:t>13.05.2022</a:t>
            </a:fld>
            <a:endParaRPr lang="en-GB"/>
          </a:p>
        </p:txBody>
      </p:sp>
      <p:sp>
        <p:nvSpPr>
          <p:cNvPr id="6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7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CD892-6C18-4E12-8D69-C883E7F512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e ściętym i zaokrąglonym rogi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ójkąt prostokątny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wolny kształt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/>
              <a:t>Kliknij ikonę, aby dodać obraz</a:t>
            </a:r>
            <a:endParaRPr lang="en-US" noProof="0" dirty="0"/>
          </a:p>
        </p:txBody>
      </p:sp>
      <p:sp>
        <p:nvSpPr>
          <p:cNvPr id="9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4DAB9-DE90-4C22-866D-4E68CC5519CF}" type="datetime1">
              <a:rPr lang="pl-PL" smtClean="0"/>
              <a:t>13.05.2022</a:t>
            </a:fld>
            <a:endParaRPr lang="en-GB"/>
          </a:p>
        </p:txBody>
      </p:sp>
      <p:sp>
        <p:nvSpPr>
          <p:cNvPr id="10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DBF51-75F3-4BEF-9378-30D0CC0F51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Symbol zastępczy tytuł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029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E6386D-80DC-4E9F-B0A3-FE29DDF96EAE}" type="datetime1">
              <a:rPr lang="pl-PL" smtClean="0"/>
              <a:t>13.05.2022</a:t>
            </a:fld>
            <a:endParaRPr lang="en-GB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3AD1F5-E54A-442B-A6BF-DC154331F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up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EN/TXT/PDF/?uri=CONSIL:ST_8293_2022_INIT&amp;from=E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PDF/?uri=CONSIL:ST_7694_2022_INIT&amp;from=PL" TargetMode="External"/><Relationship Id="rId2" Type="http://schemas.openxmlformats.org/officeDocument/2006/relationships/hyperlink" Target="https://www.europarl.europa.eu/doceo/document/A-9-2022-0052_PL.html#_ftn3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witold.srokosz@uwr.edu.p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kancelaria@witoldsrokosz.p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851648" cy="3456384"/>
          </a:xfrm>
        </p:spPr>
        <p:txBody>
          <a:bodyPr>
            <a:noAutofit/>
          </a:bodyPr>
          <a:lstStyle/>
          <a:p>
            <a:pPr algn="ctr"/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3600" i="1" dirty="0"/>
              <a:t/>
            </a:r>
            <a:br>
              <a:rPr lang="pl-PL" sz="3600" i="1" dirty="0"/>
            </a:br>
            <a:r>
              <a:rPr lang="pl-PL" sz="3600" dirty="0"/>
              <a:t/>
            </a:r>
            <a:br>
              <a:rPr lang="pl-PL" sz="3600" dirty="0"/>
            </a:br>
            <a: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pl-PL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pl-PL" sz="28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54950" cy="2786063"/>
          </a:xfrm>
        </p:spPr>
        <p:txBody>
          <a:bodyPr>
            <a:normAutofit fontScale="92500" lnSpcReduction="20000"/>
          </a:bodyPr>
          <a:lstStyle/>
          <a:p>
            <a:pPr marR="0">
              <a:lnSpc>
                <a:spcPct val="80000"/>
              </a:lnSpc>
            </a:pPr>
            <a:r>
              <a:rPr lang="pl-PL" sz="2200" dirty="0"/>
              <a:t>dr  hab. Witold Srokosz, prof. </a:t>
            </a:r>
            <a:r>
              <a:rPr lang="pl-PL" sz="2200" dirty="0" err="1"/>
              <a:t>UWr</a:t>
            </a:r>
            <a:endParaRPr lang="pl-PL" sz="2200" dirty="0"/>
          </a:p>
          <a:p>
            <a:pPr marR="0">
              <a:lnSpc>
                <a:spcPct val="80000"/>
              </a:lnSpc>
            </a:pPr>
            <a:r>
              <a:rPr lang="pl-PL" sz="2200" dirty="0"/>
              <a:t>Uniwersytet Wrocławski</a:t>
            </a:r>
          </a:p>
          <a:p>
            <a:pPr marR="0">
              <a:lnSpc>
                <a:spcPct val="80000"/>
              </a:lnSpc>
            </a:pPr>
            <a:r>
              <a:rPr lang="pl-PL" sz="2200" dirty="0"/>
              <a:t>Wydział Prawa, Administracji i Ekonomii</a:t>
            </a:r>
          </a:p>
          <a:p>
            <a:pPr marR="0">
              <a:lnSpc>
                <a:spcPct val="80000"/>
              </a:lnSpc>
            </a:pPr>
            <a:r>
              <a:rPr lang="pl-PL" sz="2200" dirty="0"/>
              <a:t>Katedra Prawa Finansowego</a:t>
            </a:r>
          </a:p>
          <a:p>
            <a:pPr marR="0">
              <a:lnSpc>
                <a:spcPct val="80000"/>
              </a:lnSpc>
            </a:pPr>
            <a:r>
              <a:rPr lang="pl-PL" sz="2200" dirty="0"/>
              <a:t>radca prawny we Wrocławiu</a:t>
            </a:r>
          </a:p>
          <a:p>
            <a:pPr marR="0">
              <a:lnSpc>
                <a:spcPct val="80000"/>
              </a:lnSpc>
            </a:pPr>
            <a:r>
              <a:rPr lang="pl-PL" sz="2200" dirty="0"/>
              <a:t>www.witoldsrokosz.pl</a:t>
            </a:r>
          </a:p>
          <a:p>
            <a:pPr marR="0">
              <a:lnSpc>
                <a:spcPct val="80000"/>
              </a:lnSpc>
            </a:pPr>
            <a:endParaRPr lang="pl-PL" sz="2400" dirty="0"/>
          </a:p>
          <a:p>
            <a:pPr marR="0">
              <a:lnSpc>
                <a:spcPct val="80000"/>
              </a:lnSpc>
            </a:pPr>
            <a:endParaRPr lang="pl-PL" sz="2400" dirty="0"/>
          </a:p>
          <a:p>
            <a:pPr marR="0" algn="ctr">
              <a:lnSpc>
                <a:spcPct val="80000"/>
              </a:lnSpc>
            </a:pPr>
            <a:r>
              <a:rPr lang="pl-PL" sz="2400" dirty="0"/>
              <a:t>Opole - Wrocław </a:t>
            </a:r>
          </a:p>
          <a:p>
            <a:pPr marR="0" algn="ctr">
              <a:lnSpc>
                <a:spcPct val="80000"/>
              </a:lnSpc>
            </a:pPr>
            <a:r>
              <a:rPr lang="pl-PL" sz="2400" dirty="0"/>
              <a:t>13 maja 2021 r.</a:t>
            </a:r>
          </a:p>
          <a:p>
            <a:pPr marR="0">
              <a:lnSpc>
                <a:spcPct val="80000"/>
              </a:lnSpc>
            </a:pPr>
            <a:endParaRPr lang="pl-PL" sz="2900" dirty="0"/>
          </a:p>
          <a:p>
            <a:pPr marR="0">
              <a:lnSpc>
                <a:spcPct val="80000"/>
              </a:lnSpc>
            </a:pPr>
            <a:endParaRPr lang="pl-PL" sz="2900" dirty="0"/>
          </a:p>
          <a:p>
            <a:pPr marR="0" algn="ctr">
              <a:lnSpc>
                <a:spcPct val="80000"/>
              </a:lnSpc>
            </a:pPr>
            <a:endParaRPr lang="pl-PL" sz="2900" dirty="0"/>
          </a:p>
          <a:p>
            <a:pPr marR="0" algn="ctr">
              <a:lnSpc>
                <a:spcPct val="80000"/>
              </a:lnSpc>
            </a:pPr>
            <a:endParaRPr lang="pl-PL" sz="2900" dirty="0"/>
          </a:p>
          <a:p>
            <a:pPr marR="0" algn="ctr">
              <a:lnSpc>
                <a:spcPct val="80000"/>
              </a:lnSpc>
            </a:pPr>
            <a:endParaRPr lang="pl-PL" sz="2400" dirty="0"/>
          </a:p>
          <a:p>
            <a:pPr marR="0">
              <a:lnSpc>
                <a:spcPct val="80000"/>
              </a:lnSpc>
            </a:pPr>
            <a:endParaRPr lang="pl-PL" sz="2400" dirty="0"/>
          </a:p>
          <a:p>
            <a:pPr marR="0">
              <a:lnSpc>
                <a:spcPct val="80000"/>
              </a:lnSpc>
            </a:pPr>
            <a:endParaRPr lang="pl-PL" sz="2400" dirty="0"/>
          </a:p>
        </p:txBody>
      </p:sp>
      <p:sp>
        <p:nvSpPr>
          <p:cNvPr id="4" name="Prostokąt 3"/>
          <p:cNvSpPr/>
          <p:nvPr/>
        </p:nvSpPr>
        <p:spPr>
          <a:xfrm>
            <a:off x="893707" y="1268760"/>
            <a:ext cx="756076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/>
              <a:t>Zakres stosowania rozporządzenia </a:t>
            </a:r>
            <a:r>
              <a:rPr lang="pl-PL" sz="2400" dirty="0" err="1"/>
              <a:t>MiCA</a:t>
            </a:r>
            <a:endParaRPr lang="pl-PL" sz="2400" dirty="0"/>
          </a:p>
        </p:txBody>
      </p:sp>
      <p:sp>
        <p:nvSpPr>
          <p:cNvPr id="5" name="Prostokąt 4"/>
          <p:cNvSpPr/>
          <p:nvPr/>
        </p:nvSpPr>
        <p:spPr>
          <a:xfrm>
            <a:off x="1547664" y="2564904"/>
            <a:ext cx="65527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Druga Ogólnopolska konferencja naukowa</a:t>
            </a:r>
          </a:p>
          <a:p>
            <a:pPr algn="ctr"/>
            <a:r>
              <a:rPr lang="pl-PL" dirty="0"/>
              <a:t>Finanse i Nowe Technologie – Aspekty Prawne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735662"/>
          </a:xfrm>
        </p:spPr>
        <p:txBody>
          <a:bodyPr/>
          <a:lstStyle/>
          <a:p>
            <a:pPr marL="0" indent="0">
              <a:buNone/>
            </a:pPr>
            <a:r>
              <a:rPr lang="pl-PL" sz="1800" dirty="0"/>
              <a:t>„usługa w zakresie kryptoaktywów” oznacza jakąkolwiek usługę lub działalność</a:t>
            </a:r>
          </a:p>
          <a:p>
            <a:pPr marL="0" indent="0">
              <a:buNone/>
            </a:pPr>
            <a:r>
              <a:rPr lang="pl-PL" sz="1800" dirty="0"/>
              <a:t>związaną z jakimikolwiek </a:t>
            </a:r>
            <a:r>
              <a:rPr lang="pl-PL" sz="1800" dirty="0" err="1"/>
              <a:t>kryptoaktywami</a:t>
            </a:r>
            <a:r>
              <a:rPr lang="pl-PL" sz="1800" dirty="0"/>
              <a:t> spośród działalności wymienionych </a:t>
            </a:r>
          </a:p>
          <a:p>
            <a:pPr marL="0" indent="0">
              <a:buNone/>
            </a:pPr>
            <a:r>
              <a:rPr lang="pl-PL" sz="1800" dirty="0"/>
              <a:t>poniżej:</a:t>
            </a:r>
          </a:p>
          <a:p>
            <a:pPr marL="0" indent="0">
              <a:buNone/>
            </a:pPr>
            <a:r>
              <a:rPr lang="pl-PL" sz="1800" dirty="0"/>
              <a:t>a) przechowywanie kryptoaktywów i zarządzanie nimi w imieniu osób trzecich;</a:t>
            </a:r>
          </a:p>
          <a:p>
            <a:pPr marL="0" indent="0">
              <a:buNone/>
            </a:pPr>
            <a:r>
              <a:rPr lang="pl-PL" sz="1800" dirty="0"/>
              <a:t>b) prowadzenie platformy obrotu </a:t>
            </a:r>
            <a:r>
              <a:rPr lang="pl-PL" sz="1800" dirty="0" err="1"/>
              <a:t>kryptoaktywami</a:t>
            </a:r>
            <a:r>
              <a:rPr lang="pl-PL" sz="1800" dirty="0"/>
              <a:t>;</a:t>
            </a:r>
          </a:p>
          <a:p>
            <a:pPr marL="0" indent="0">
              <a:buNone/>
            </a:pPr>
            <a:r>
              <a:rPr lang="pl-PL" sz="1800" dirty="0"/>
              <a:t>c) wymiana kryptoaktywów na walutę fiat będącą prawnym środkiem płatniczym;</a:t>
            </a:r>
          </a:p>
          <a:p>
            <a:pPr marL="0" indent="0">
              <a:buNone/>
            </a:pPr>
            <a:r>
              <a:rPr lang="pl-PL" sz="1800" dirty="0"/>
              <a:t>d) wymiana kryptoaktywów na inne </a:t>
            </a:r>
            <a:r>
              <a:rPr lang="pl-PL" sz="1800" dirty="0" err="1"/>
              <a:t>kryptoaktywa</a:t>
            </a:r>
            <a:r>
              <a:rPr lang="pl-PL" sz="1800" dirty="0"/>
              <a:t>;</a:t>
            </a:r>
          </a:p>
          <a:p>
            <a:pPr marL="0" indent="0">
              <a:buNone/>
            </a:pPr>
            <a:r>
              <a:rPr lang="pl-PL" sz="1800" dirty="0"/>
              <a:t>e) wykonywanie zleceń związanych z </a:t>
            </a:r>
            <a:r>
              <a:rPr lang="pl-PL" sz="1800" dirty="0" err="1"/>
              <a:t>kryptoaktywami</a:t>
            </a:r>
            <a:r>
              <a:rPr lang="pl-PL" sz="1800" dirty="0"/>
              <a:t> w imieniu osób trzecich;</a:t>
            </a:r>
          </a:p>
          <a:p>
            <a:pPr marL="0" indent="0">
              <a:buNone/>
            </a:pPr>
            <a:r>
              <a:rPr lang="pl-PL" sz="1800" dirty="0"/>
              <a:t>f) subemisja kryptoaktywów;</a:t>
            </a:r>
          </a:p>
          <a:p>
            <a:pPr marL="0" indent="0">
              <a:buNone/>
            </a:pPr>
            <a:r>
              <a:rPr lang="pl-PL" sz="1800" b="1" dirty="0"/>
              <a:t>fa) transfer kryptoaktywów;</a:t>
            </a:r>
          </a:p>
          <a:p>
            <a:pPr marL="0" indent="0">
              <a:buNone/>
            </a:pPr>
            <a:r>
              <a:rPr lang="pl-PL" sz="1800" dirty="0"/>
              <a:t>g) przyjmowanie i przekazywanie zleceń związanych z </a:t>
            </a:r>
            <a:r>
              <a:rPr lang="pl-PL" sz="1800" dirty="0" err="1"/>
              <a:t>kryptoaktywami</a:t>
            </a:r>
            <a:r>
              <a:rPr lang="pl-PL" sz="1800" dirty="0"/>
              <a:t> w imieniu osób trzecich;</a:t>
            </a:r>
          </a:p>
          <a:p>
            <a:pPr marL="0" indent="0">
              <a:buNone/>
            </a:pPr>
            <a:r>
              <a:rPr lang="pl-PL" sz="1800" dirty="0"/>
              <a:t>h) doradztwo w zakresie kryptoaktywów;</a:t>
            </a:r>
          </a:p>
          <a:p>
            <a:pPr marL="0" indent="0">
              <a:buNone/>
            </a:pPr>
            <a:r>
              <a:rPr lang="pl-PL" sz="1800" b="1" dirty="0"/>
              <a:t>ha) wymiana kryptoaktywów na instrumenty finansowe;</a:t>
            </a:r>
          </a:p>
          <a:p>
            <a:pPr marL="0" indent="0">
              <a:buNone/>
            </a:pPr>
            <a:r>
              <a:rPr lang="pl-PL" sz="1800" b="1" dirty="0" err="1"/>
              <a:t>hb</a:t>
            </a:r>
            <a:r>
              <a:rPr lang="pl-PL" sz="1800" b="1" dirty="0"/>
              <a:t>) zarządzanie portfelem kryptoaktywów;</a:t>
            </a:r>
          </a:p>
          <a:p>
            <a:pPr marL="0" indent="0">
              <a:buNone/>
            </a:pPr>
            <a:r>
              <a:rPr lang="pl-PL" sz="1800" b="1" dirty="0" err="1"/>
              <a:t>hc</a:t>
            </a:r>
            <a:r>
              <a:rPr lang="pl-PL" sz="1800" b="1" dirty="0"/>
              <a:t>) świadczenie usług w zakresie zarządzania portfelem;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5076056" y="5805264"/>
            <a:ext cx="4097350" cy="105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Poza zakresem regulacji rozporządzenia </a:t>
            </a:r>
            <a:r>
              <a:rPr lang="pl-PL" sz="1400" dirty="0" err="1"/>
              <a:t>MiCA</a:t>
            </a:r>
            <a:r>
              <a:rPr lang="pl-PL" sz="1400" dirty="0"/>
              <a:t> </a:t>
            </a:r>
            <a:r>
              <a:rPr lang="pl-PL" sz="1400" dirty="0" smtClean="0"/>
              <a:t>miały </a:t>
            </a:r>
            <a:r>
              <a:rPr lang="pl-PL" sz="1400" dirty="0" smtClean="0"/>
              <a:t>znaleźć </a:t>
            </a:r>
            <a:r>
              <a:rPr lang="pl-PL" sz="1400" dirty="0" smtClean="0"/>
              <a:t>się </a:t>
            </a:r>
            <a:r>
              <a:rPr lang="pl-PL" sz="1400" dirty="0"/>
              <a:t>zdecentralizowane giełdy kryptowalut (DEX - decentralized exchange) oraz platformy emisji </a:t>
            </a:r>
            <a:r>
              <a:rPr lang="pl-PL" sz="1400" dirty="0" err="1"/>
              <a:t>tokenów</a:t>
            </a:r>
            <a:r>
              <a:rPr lang="pl-PL" sz="1400" dirty="0"/>
              <a:t> z funkcją </a:t>
            </a:r>
            <a:r>
              <a:rPr lang="pl-PL" sz="1400" dirty="0" smtClean="0"/>
              <a:t>DEX</a:t>
            </a:r>
            <a:r>
              <a:rPr lang="pl-PL" sz="1400" dirty="0"/>
              <a:t> </a:t>
            </a:r>
            <a:r>
              <a:rPr lang="pl-PL" sz="1400" dirty="0" smtClean="0"/>
              <a:t> (ale zob</a:t>
            </a:r>
            <a:r>
              <a:rPr lang="pl-PL" sz="1400" dirty="0"/>
              <a:t>. </a:t>
            </a:r>
            <a:r>
              <a:rPr lang="pl-PL" sz="1400" dirty="0" smtClean="0"/>
              <a:t>art. 3 pkt 1a - def. DAO oraz pkt 13a preambuły)</a:t>
            </a:r>
            <a:endParaRPr lang="pl-PL" sz="1400" dirty="0"/>
          </a:p>
        </p:txBody>
      </p:sp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CD8AE499-B5E7-1B9F-4E87-F09AF22C9F78}"/>
              </a:ext>
            </a:extLst>
          </p:cNvPr>
          <p:cNvSpPr/>
          <p:nvPr/>
        </p:nvSpPr>
        <p:spPr>
          <a:xfrm>
            <a:off x="539552" y="44624"/>
            <a:ext cx="72008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Świadczenie usług związanych [z obrotem] </a:t>
            </a:r>
            <a:r>
              <a:rPr lang="pl-PL" dirty="0" err="1"/>
              <a:t>kryptoaktywami</a:t>
            </a:r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AE504A46-F28F-A641-FA54-1796A60786CD}"/>
              </a:ext>
            </a:extLst>
          </p:cNvPr>
          <p:cNvSpPr/>
          <p:nvPr/>
        </p:nvSpPr>
        <p:spPr>
          <a:xfrm>
            <a:off x="3059832" y="1305744"/>
            <a:ext cx="47525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[z obrotem]????</a:t>
            </a:r>
          </a:p>
        </p:txBody>
      </p:sp>
    </p:spTree>
    <p:extLst>
      <p:ext uri="{BB962C8B-B14F-4D97-AF65-F5344CB8AC3E}">
        <p14:creationId xmlns:p14="http://schemas.microsoft.com/office/powerpoint/2010/main" val="741270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25EA3C80-A070-F136-1A4C-32B67C63C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487888"/>
          </a:xfrm>
        </p:spPr>
        <p:txBody>
          <a:bodyPr/>
          <a:lstStyle/>
          <a:p>
            <a:pPr marL="0" indent="0">
              <a:buNone/>
            </a:pPr>
            <a:r>
              <a:rPr lang="pl-PL" sz="1600" dirty="0"/>
              <a:t>10) „przechowywanie kryptoaktywów i zarządzanie nimi w imieniu osób trzecich” </a:t>
            </a:r>
          </a:p>
          <a:p>
            <a:pPr marL="0" indent="0">
              <a:buNone/>
            </a:pPr>
            <a:r>
              <a:rPr lang="pl-PL" sz="1600" dirty="0"/>
              <a:t>oznacza przechowywanie kryptoaktywów lub środków dostępu do takich </a:t>
            </a:r>
          </a:p>
          <a:p>
            <a:pPr marL="0" indent="0">
              <a:buNone/>
            </a:pPr>
            <a:r>
              <a:rPr lang="pl-PL" sz="1600" dirty="0"/>
              <a:t>kryptoaktywów, w stosownych przypadkach, w postaci prywatnych kluczy </a:t>
            </a:r>
          </a:p>
          <a:p>
            <a:pPr marL="0" indent="0">
              <a:buNone/>
            </a:pPr>
            <a:r>
              <a:rPr lang="pl-PL" sz="1600" dirty="0"/>
              <a:t>kryptograficznych, lub sprawowanie nad nimi kontroli w imieniu osób trzecich;</a:t>
            </a:r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r>
              <a:rPr lang="en-US" sz="1600" dirty="0" smtClean="0"/>
              <a:t>(</a:t>
            </a:r>
            <a:r>
              <a:rPr lang="en-US" sz="1600" i="1" dirty="0"/>
              <a:t>10) ‘the custody and </a:t>
            </a:r>
            <a:r>
              <a:rPr lang="en-US" sz="1600" i="1" dirty="0" smtClean="0"/>
              <a:t>administration</a:t>
            </a:r>
            <a:r>
              <a:rPr lang="pl-PL" sz="1600" i="1" dirty="0" smtClean="0"/>
              <a:t> </a:t>
            </a:r>
            <a:r>
              <a:rPr lang="en-US" sz="1600" i="1" dirty="0" smtClean="0"/>
              <a:t>of </a:t>
            </a:r>
            <a:r>
              <a:rPr lang="en-US" sz="1600" i="1" dirty="0"/>
              <a:t>crypto-assets on behalf of third</a:t>
            </a:r>
          </a:p>
          <a:p>
            <a:pPr marL="0" indent="0">
              <a:buNone/>
            </a:pPr>
            <a:r>
              <a:rPr lang="en-US" sz="1600" i="1" dirty="0"/>
              <a:t>parties’ means safekeeping </a:t>
            </a:r>
            <a:r>
              <a:rPr lang="en-US" sz="1600" i="1" dirty="0" smtClean="0"/>
              <a:t>or</a:t>
            </a:r>
            <a:r>
              <a:rPr lang="pl-PL" sz="1600" i="1" dirty="0" smtClean="0"/>
              <a:t> </a:t>
            </a:r>
            <a:r>
              <a:rPr lang="en-US" sz="1600" i="1" dirty="0" smtClean="0"/>
              <a:t>controlling</a:t>
            </a:r>
            <a:r>
              <a:rPr lang="en-US" sz="1600" i="1" dirty="0"/>
              <a:t>, on behalf of </a:t>
            </a:r>
            <a:r>
              <a:rPr lang="en-US" sz="1600" i="1" dirty="0" smtClean="0"/>
              <a:t>third</a:t>
            </a:r>
            <a:r>
              <a:rPr lang="pl-PL" sz="1600" i="1" dirty="0" smtClean="0"/>
              <a:t> </a:t>
            </a:r>
            <a:r>
              <a:rPr lang="en-US" sz="1600" i="1" dirty="0" smtClean="0"/>
              <a:t>parties</a:t>
            </a:r>
            <a:r>
              <a:rPr lang="en-US" sz="1600" i="1" dirty="0"/>
              <a:t>, crypto-assets or the means </a:t>
            </a:r>
            <a:r>
              <a:rPr lang="en-US" sz="1600" i="1" dirty="0" smtClean="0"/>
              <a:t>of</a:t>
            </a:r>
            <a:r>
              <a:rPr lang="pl-PL" sz="1600" i="1" dirty="0" smtClean="0"/>
              <a:t> </a:t>
            </a:r>
            <a:r>
              <a:rPr lang="en-US" sz="1600" i="1" dirty="0" smtClean="0"/>
              <a:t>access </a:t>
            </a:r>
            <a:r>
              <a:rPr lang="en-US" sz="1600" i="1" dirty="0"/>
              <a:t>to such crypto-assets, </a:t>
            </a:r>
            <a:r>
              <a:rPr lang="en-US" sz="1600" i="1" dirty="0" smtClean="0"/>
              <a:t>where</a:t>
            </a:r>
            <a:r>
              <a:rPr lang="pl-PL" sz="1600" i="1" dirty="0" smtClean="0"/>
              <a:t> </a:t>
            </a:r>
            <a:r>
              <a:rPr lang="en-US" sz="1600" i="1" dirty="0" smtClean="0"/>
              <a:t>applicable </a:t>
            </a:r>
            <a:r>
              <a:rPr lang="en-US" sz="1600" i="1" dirty="0"/>
              <a:t>in the form of </a:t>
            </a:r>
            <a:r>
              <a:rPr lang="en-US" sz="1600" i="1" dirty="0" smtClean="0"/>
              <a:t>private</a:t>
            </a:r>
            <a:r>
              <a:rPr lang="pl-PL" sz="1600" i="1" dirty="0" smtClean="0"/>
              <a:t> </a:t>
            </a:r>
            <a:r>
              <a:rPr lang="en-US" sz="1600" i="1" dirty="0" smtClean="0"/>
              <a:t>cryptographic </a:t>
            </a:r>
            <a:r>
              <a:rPr lang="en-US" sz="1600" i="1" dirty="0"/>
              <a:t>keys;</a:t>
            </a:r>
            <a:endParaRPr lang="pl-PL" sz="1600" i="1" dirty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17) „doradztwo w zakresie kryptoaktywów” oznacza oferowanie, udzielanie lub </a:t>
            </a:r>
          </a:p>
          <a:p>
            <a:pPr marL="0" indent="0">
              <a:buNone/>
            </a:pPr>
            <a:r>
              <a:rPr lang="pl-PL" sz="1600" dirty="0"/>
              <a:t>zgodę na udzielanie osobie trzeciej spersonalizowanych lub specjalnych zaleceń</a:t>
            </a:r>
          </a:p>
          <a:p>
            <a:pPr marL="0" indent="0">
              <a:buNone/>
            </a:pPr>
            <a:r>
              <a:rPr lang="pl-PL" sz="1600" dirty="0"/>
              <a:t>na żądanie tej trzeciej strony albo z własnej inicjatywy dostawcy usług</a:t>
            </a:r>
          </a:p>
          <a:p>
            <a:pPr marL="0" indent="0">
              <a:buNone/>
            </a:pPr>
            <a:r>
              <a:rPr lang="pl-PL" sz="1600" dirty="0"/>
              <a:t>w zakresie kryptoaktywów świadczącego doradztwo, dotyczących nabywania </a:t>
            </a:r>
          </a:p>
          <a:p>
            <a:pPr marL="0" indent="0">
              <a:buNone/>
            </a:pPr>
            <a:r>
              <a:rPr lang="pl-PL" sz="1600" dirty="0"/>
              <a:t>lub sprzedaży co najmniej jednego kryptoaktywa lub korzystania z usług</a:t>
            </a:r>
          </a:p>
          <a:p>
            <a:pPr marL="0" indent="0">
              <a:buNone/>
            </a:pPr>
            <a:r>
              <a:rPr lang="pl-PL" sz="1600" dirty="0"/>
              <a:t>w zakresie kryptoaktywów; </a:t>
            </a:r>
          </a:p>
        </p:txBody>
      </p:sp>
    </p:spTree>
    <p:extLst>
      <p:ext uri="{BB962C8B-B14F-4D97-AF65-F5344CB8AC3E}">
        <p14:creationId xmlns:p14="http://schemas.microsoft.com/office/powerpoint/2010/main" val="2132740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294C78DC-6857-331A-620B-74D9CD1D2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616624"/>
          </a:xfrm>
        </p:spPr>
        <p:txBody>
          <a:bodyPr/>
          <a:lstStyle/>
          <a:p>
            <a:pPr marL="0" indent="0">
              <a:buNone/>
            </a:pPr>
            <a:r>
              <a:rPr lang="pl-PL" i="1" dirty="0"/>
              <a:t>17a) „zarządzanie portfelem” oznacza zarządzanie portfelem w rozumieniu w art. 4 ust. 1 pkt 8 dyrektywy </a:t>
            </a:r>
            <a:r>
              <a:rPr lang="pl-PL" i="1" dirty="0" smtClean="0"/>
              <a:t>2014/65/UE (w sprawie rynków instrumentów finansowych - MiFID 2);</a:t>
            </a:r>
          </a:p>
          <a:p>
            <a:pPr marL="0" indent="0">
              <a:buNone/>
            </a:pPr>
            <a:r>
              <a:rPr lang="en-US" sz="1200" i="1" dirty="0"/>
              <a:t>(17a) ‘portfolio </a:t>
            </a:r>
            <a:r>
              <a:rPr lang="en-US" sz="1200" i="1" dirty="0" smtClean="0"/>
              <a:t>management’</a:t>
            </a:r>
            <a:r>
              <a:rPr lang="pl-PL" sz="1200" i="1" dirty="0" smtClean="0"/>
              <a:t> </a:t>
            </a:r>
            <a:r>
              <a:rPr lang="en-US" sz="1200" i="1" dirty="0" smtClean="0"/>
              <a:t>means </a:t>
            </a:r>
            <a:r>
              <a:rPr lang="en-US" sz="1200" i="1" dirty="0"/>
              <a:t>portfolio management </a:t>
            </a:r>
            <a:r>
              <a:rPr lang="en-US" sz="1200" i="1" dirty="0" smtClean="0"/>
              <a:t>as</a:t>
            </a:r>
            <a:r>
              <a:rPr lang="pl-PL" sz="1200" i="1" dirty="0" smtClean="0"/>
              <a:t> </a:t>
            </a:r>
            <a:r>
              <a:rPr lang="en-US" sz="1200" i="1" dirty="0" smtClean="0"/>
              <a:t>defined </a:t>
            </a:r>
            <a:r>
              <a:rPr lang="en-US" sz="1200" i="1" dirty="0"/>
              <a:t>in Article 4(1), point (8), </a:t>
            </a:r>
            <a:r>
              <a:rPr lang="en-US" sz="1200" i="1" dirty="0" smtClean="0"/>
              <a:t>of</a:t>
            </a:r>
            <a:r>
              <a:rPr lang="pl-PL" sz="1200" i="1" dirty="0" smtClean="0"/>
              <a:t> </a:t>
            </a:r>
            <a:r>
              <a:rPr lang="en-US" sz="1200" i="1" dirty="0" smtClean="0"/>
              <a:t>Directive </a:t>
            </a:r>
            <a:r>
              <a:rPr lang="en-US" sz="1200" i="1" dirty="0"/>
              <a:t>2014/65/EU;</a:t>
            </a:r>
            <a:endParaRPr lang="pl-PL" sz="1200" i="1" dirty="0"/>
          </a:p>
          <a:p>
            <a:pPr marL="0" indent="0">
              <a:buNone/>
            </a:pPr>
            <a:r>
              <a:rPr lang="pl-PL" sz="1600" dirty="0" smtClean="0"/>
              <a:t>Art. 4 ust. 1 pkt 8 MiFID 2„zarządzanie </a:t>
            </a:r>
            <a:r>
              <a:rPr lang="pl-PL" sz="1600" dirty="0"/>
              <a:t>portfelem” oznacza zarządzanie portfelami zgodnie z upoważnieniami udzielonymi przez klientów w oparciu o zasadę swobodnego, indywidualnego uznania klienta, w przypadku gdy portfele te obejmują jeden lub większą liczbę instrumentów finansowych;</a:t>
            </a:r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r>
              <a:rPr lang="pl-PL" sz="1600" dirty="0" smtClean="0"/>
              <a:t>Wersja Rady: </a:t>
            </a:r>
            <a:r>
              <a:rPr lang="en-US" sz="1600" dirty="0"/>
              <a:t>(17a) ‘providing </a:t>
            </a:r>
            <a:r>
              <a:rPr lang="en-US" sz="1600" dirty="0" smtClean="0"/>
              <a:t>portfolio</a:t>
            </a:r>
            <a:r>
              <a:rPr lang="pl-PL" sz="1600" dirty="0" smtClean="0"/>
              <a:t> </a:t>
            </a:r>
            <a:r>
              <a:rPr lang="en-US" sz="1600" dirty="0" smtClean="0"/>
              <a:t>management </a:t>
            </a:r>
            <a:r>
              <a:rPr lang="en-US" sz="1600" dirty="0"/>
              <a:t>on </a:t>
            </a:r>
            <a:r>
              <a:rPr lang="en-US" sz="1600" dirty="0" smtClean="0"/>
              <a:t>crypto-assets’</a:t>
            </a:r>
            <a:r>
              <a:rPr lang="pl-PL" sz="1600" dirty="0" smtClean="0"/>
              <a:t> </a:t>
            </a:r>
            <a:r>
              <a:rPr lang="en-US" sz="1600" dirty="0" smtClean="0"/>
              <a:t>means </a:t>
            </a:r>
            <a:r>
              <a:rPr lang="en-US" sz="1600" dirty="0"/>
              <a:t>managing portfolios </a:t>
            </a:r>
            <a:r>
              <a:rPr lang="en-US" sz="1600" dirty="0" smtClean="0"/>
              <a:t>in</a:t>
            </a:r>
            <a:r>
              <a:rPr lang="pl-PL" sz="1600" dirty="0" smtClean="0"/>
              <a:t> </a:t>
            </a:r>
            <a:r>
              <a:rPr lang="en-US" sz="1600" dirty="0" smtClean="0"/>
              <a:t>accordance </a:t>
            </a:r>
            <a:r>
              <a:rPr lang="en-US" sz="1600" dirty="0"/>
              <a:t>with mandates given </a:t>
            </a:r>
            <a:r>
              <a:rPr lang="en-US" sz="1600" dirty="0" smtClean="0"/>
              <a:t>by</a:t>
            </a:r>
            <a:r>
              <a:rPr lang="pl-PL" sz="1600" dirty="0" smtClean="0"/>
              <a:t> </a:t>
            </a:r>
            <a:r>
              <a:rPr lang="en-US" sz="1600" dirty="0" smtClean="0"/>
              <a:t>clients </a:t>
            </a:r>
            <a:r>
              <a:rPr lang="en-US" sz="1600" dirty="0"/>
              <a:t>on a discretionary </a:t>
            </a:r>
            <a:r>
              <a:rPr lang="en-US" sz="1600" dirty="0" smtClean="0"/>
              <a:t>client-by</a:t>
            </a:r>
            <a:r>
              <a:rPr lang="pl-PL" sz="1600" dirty="0" smtClean="0"/>
              <a:t>-</a:t>
            </a:r>
            <a:r>
              <a:rPr lang="en-US" sz="1600" dirty="0" smtClean="0"/>
              <a:t>client </a:t>
            </a:r>
            <a:r>
              <a:rPr lang="en-US" sz="1600" dirty="0"/>
              <a:t>basis where such </a:t>
            </a:r>
            <a:r>
              <a:rPr lang="en-US" sz="1600" dirty="0" smtClean="0"/>
              <a:t>portfolios</a:t>
            </a:r>
            <a:r>
              <a:rPr lang="pl-PL" sz="1600" dirty="0" smtClean="0"/>
              <a:t> </a:t>
            </a:r>
            <a:r>
              <a:rPr lang="en-US" sz="1600" dirty="0" smtClean="0"/>
              <a:t>include </a:t>
            </a:r>
            <a:r>
              <a:rPr lang="en-US" sz="1600" dirty="0"/>
              <a:t>one or more crypto-assets;</a:t>
            </a:r>
            <a:endParaRPr lang="pl-PL" sz="1600" dirty="0"/>
          </a:p>
          <a:p>
            <a:pPr marL="0" indent="0">
              <a:buNone/>
            </a:pPr>
            <a:r>
              <a:rPr lang="pl-PL" sz="2000" dirty="0" smtClean="0"/>
              <a:t>Dostarczanie usług zarządzania portfelem kryptoaktywów oznacza zarządzanie portfelami zgodnie z umocowaniem (upoważnieniem) udzielonym przez klientów na bazie indywidulanego podejścia (</a:t>
            </a:r>
            <a:r>
              <a:rPr lang="pl-PL" sz="2000" dirty="0" err="1" smtClean="0"/>
              <a:t>client</a:t>
            </a:r>
            <a:r>
              <a:rPr lang="pl-PL" sz="2000" dirty="0" smtClean="0"/>
              <a:t>-by-</a:t>
            </a:r>
            <a:r>
              <a:rPr lang="pl-PL" sz="2000" dirty="0" err="1" smtClean="0"/>
              <a:t>client</a:t>
            </a:r>
            <a:r>
              <a:rPr lang="pl-PL" sz="2000" dirty="0" smtClean="0"/>
              <a:t>), w przypadku gdy takie portfele obejmują jedno lub więcej </a:t>
            </a:r>
            <a:r>
              <a:rPr lang="pl-PL" sz="2000" dirty="0" err="1" smtClean="0"/>
              <a:t>kryptoaktywo</a:t>
            </a:r>
            <a:r>
              <a:rPr lang="pl-PL" sz="2000" dirty="0" smtClean="0"/>
              <a:t>.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7A722893-82C4-2DDC-A93D-63FC84563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kancelaria@witoldsrokosz.pl witold.srokosz@uwr.edu.pl</a:t>
            </a:r>
          </a:p>
        </p:txBody>
      </p:sp>
    </p:spTree>
    <p:extLst>
      <p:ext uri="{BB962C8B-B14F-4D97-AF65-F5344CB8AC3E}">
        <p14:creationId xmlns:p14="http://schemas.microsoft.com/office/powerpoint/2010/main" val="694234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5791663-7E6D-04DB-99CF-19CC19C0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35997"/>
          </a:xfrm>
        </p:spPr>
        <p:txBody>
          <a:bodyPr/>
          <a:lstStyle/>
          <a:p>
            <a:r>
              <a:rPr lang="pl-PL" sz="2000" dirty="0"/>
              <a:t>Projekt w sprawie informacji towarzyszących transferom środków pieniężnych i niektórych kryptoaktywów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E18EF56-F008-2F65-1AD7-20516F93F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976" y="548681"/>
            <a:ext cx="8229600" cy="6309320"/>
          </a:xfrm>
        </p:spPr>
        <p:txBody>
          <a:bodyPr/>
          <a:lstStyle/>
          <a:p>
            <a:pPr marL="0" indent="0">
              <a:buNone/>
            </a:pPr>
            <a:r>
              <a:rPr lang="pl-PL" sz="1200" b="1" dirty="0"/>
              <a:t>2a) „transfer kryptoaktywów” oznacza transfer kryptoaktywów zgodnie z </a:t>
            </a:r>
            <a:r>
              <a:rPr lang="pl-PL" sz="1200" b="1" dirty="0" smtClean="0"/>
              <a:t>definicją w </a:t>
            </a:r>
            <a:r>
              <a:rPr lang="pl-PL" sz="1200" b="1" dirty="0"/>
              <a:t>[rozporządzenie w sprawie transferu środków pieniężnych];</a:t>
            </a:r>
          </a:p>
          <a:p>
            <a:pPr marL="0" indent="0">
              <a:buNone/>
            </a:pPr>
            <a:endParaRPr lang="pl-PL" sz="1200" dirty="0" smtClean="0"/>
          </a:p>
          <a:p>
            <a:pPr marL="0" indent="0">
              <a:buNone/>
            </a:pPr>
            <a:r>
              <a:rPr lang="pl-PL" sz="1200" dirty="0" smtClean="0"/>
              <a:t>Wniosek </a:t>
            </a:r>
            <a:r>
              <a:rPr lang="pl-PL" sz="1200" dirty="0"/>
              <a:t>ROZPORZĄDZENIE PARLAMENTU EUROPEJSKIEGO I RADY w sprawie informacji towarzyszących transferom środków pieniężnych i niektórych kryptoaktywów (wersja przekształcona) COM/2021/422 </a:t>
            </a:r>
            <a:r>
              <a:rPr lang="pl-PL" sz="1200" dirty="0" err="1" smtClean="0"/>
              <a:t>final</a:t>
            </a:r>
            <a:endParaRPr lang="pl-PL" sz="1200" dirty="0"/>
          </a:p>
          <a:p>
            <a:pPr marL="0" indent="0">
              <a:buNone/>
            </a:pPr>
            <a:r>
              <a:rPr lang="pl-PL" sz="1200" dirty="0" smtClean="0"/>
              <a:t>Artykuł </a:t>
            </a:r>
            <a:r>
              <a:rPr lang="pl-PL" sz="1200" dirty="0"/>
              <a:t>1 Przedmiot</a:t>
            </a:r>
          </a:p>
          <a:p>
            <a:pPr marL="0" indent="0">
              <a:buNone/>
            </a:pPr>
            <a:r>
              <a:rPr lang="pl-PL" sz="1200" dirty="0"/>
              <a:t>Niniejsze rozporządzenie określa przepisy dotyczące informacji o płatnikach i odbiorcach, które towarzyszą transferom środków pieniężnych, w dowolnej walucie, ⇨ oraz informacji o inicjatorach i beneficjentach, które towarzyszą transferom kryptoaktywów, ⇦ do celów zapobiegania przypadkom prania pieniędzy i finansowania terroryzmu, wykrywania tych przypadków i prowadzenia dochodzeń w ich sprawie, w sytuacji gdy co najmniej jeden z dostawców usług płatniczych ⇨ lub dostawców usług w zakresie kryptoaktywów ⇦ uczestniczących w danym transferze środków pieniężnych ⇨ </a:t>
            </a:r>
            <a:r>
              <a:rPr lang="pl-PL" sz="1200" dirty="0" smtClean="0"/>
              <a:t>lub kryptoaktywów </a:t>
            </a:r>
            <a:r>
              <a:rPr lang="pl-PL" sz="1200" dirty="0"/>
              <a:t>⇦ ma siedzibę w Unii</a:t>
            </a:r>
            <a:r>
              <a:rPr lang="pl-PL" sz="1200" dirty="0" smtClean="0"/>
              <a:t>.</a:t>
            </a:r>
          </a:p>
          <a:p>
            <a:pPr marL="0" indent="0">
              <a:buNone/>
            </a:pPr>
            <a:r>
              <a:rPr lang="pl-PL" sz="1100" dirty="0" smtClean="0"/>
              <a:t>Art</a:t>
            </a:r>
            <a:r>
              <a:rPr lang="pl-PL" sz="1100" dirty="0"/>
              <a:t>. 3 pkt 10) „</a:t>
            </a:r>
            <a:r>
              <a:rPr lang="pl-PL" sz="1100" b="1" dirty="0"/>
              <a:t>transfer kryptoaktywów</a:t>
            </a:r>
            <a:r>
              <a:rPr lang="pl-PL" sz="1100" dirty="0"/>
              <a:t>” oznacza dowolną transakcję przynajmniej częściowo realizowaną drogą elektroniczną w imieniu inicjatora za pośrednictwem dostawcy usług w zakresie kryptoaktywów w celu udostępnienia kryptoaktywów beneficjentowi za pośrednictwem dostawcy usług w zakresie kryptoaktywów, bez względu na to, czy inicjator i beneficjent jest tą samą osobą, i niezależnie od tego, czy dostawca usług w zakresie kryptoaktywów właściwy dla inicjatora jest tożsamy z dostawcą usług w zakresie kryptoaktywów właściwym dla beneficjenta</a:t>
            </a:r>
            <a:r>
              <a:rPr lang="pl-PL" sz="1100" dirty="0" smtClean="0"/>
              <a:t>;</a:t>
            </a:r>
          </a:p>
          <a:p>
            <a:pPr marL="0" indent="0">
              <a:buNone/>
            </a:pPr>
            <a:endParaRPr lang="pl-PL" sz="1100" dirty="0"/>
          </a:p>
          <a:p>
            <a:pPr marL="0" indent="0">
              <a:buNone/>
            </a:pPr>
            <a:r>
              <a:rPr lang="en-US" sz="1100" b="1" dirty="0" smtClean="0"/>
              <a:t>(</a:t>
            </a:r>
            <a:r>
              <a:rPr lang="en-US" sz="1100" b="1" dirty="0"/>
              <a:t>10) </a:t>
            </a:r>
            <a:r>
              <a:rPr lang="en-US" sz="1100" dirty="0"/>
              <a:t>‘transfer of crypto-assets’ means </a:t>
            </a:r>
            <a:r>
              <a:rPr lang="en-US" sz="1100" dirty="0" smtClean="0"/>
              <a:t>any</a:t>
            </a:r>
            <a:r>
              <a:rPr lang="pl-PL" sz="1100" dirty="0" smtClean="0"/>
              <a:t> </a:t>
            </a:r>
            <a:r>
              <a:rPr lang="en-US" sz="1100" dirty="0" smtClean="0"/>
              <a:t>transaction </a:t>
            </a:r>
            <a:r>
              <a:rPr lang="en-US" sz="1100" dirty="0"/>
              <a:t>at least partially carried out </a:t>
            </a:r>
            <a:r>
              <a:rPr lang="en-US" sz="1100" dirty="0" smtClean="0"/>
              <a:t>by</a:t>
            </a:r>
            <a:r>
              <a:rPr lang="pl-PL" sz="1100" dirty="0" smtClean="0"/>
              <a:t> </a:t>
            </a:r>
            <a:r>
              <a:rPr lang="en-US" sz="1100" dirty="0" smtClean="0"/>
              <a:t>electronic </a:t>
            </a:r>
            <a:r>
              <a:rPr lang="en-US" sz="1100" dirty="0"/>
              <a:t>means on behalf of an </a:t>
            </a:r>
            <a:r>
              <a:rPr lang="en-US" sz="1100" dirty="0" smtClean="0"/>
              <a:t>originator</a:t>
            </a:r>
            <a:r>
              <a:rPr lang="pl-PL" sz="1100" dirty="0" smtClean="0"/>
              <a:t> </a:t>
            </a:r>
            <a:r>
              <a:rPr lang="en-US" sz="1100" dirty="0" smtClean="0"/>
              <a:t>through </a:t>
            </a:r>
            <a:r>
              <a:rPr lang="en-US" sz="1100" dirty="0"/>
              <a:t>a crypto-asset service provider, with </a:t>
            </a:r>
            <a:r>
              <a:rPr lang="en-US" sz="1100" dirty="0" smtClean="0"/>
              <a:t>a</a:t>
            </a:r>
            <a:r>
              <a:rPr lang="pl-PL" sz="1100" dirty="0" smtClean="0"/>
              <a:t> </a:t>
            </a:r>
            <a:r>
              <a:rPr lang="en-US" sz="1100" dirty="0" smtClean="0"/>
              <a:t>view </a:t>
            </a:r>
            <a:r>
              <a:rPr lang="en-US" sz="1100" dirty="0"/>
              <a:t>to making crypto-assets available to </a:t>
            </a:r>
            <a:r>
              <a:rPr lang="en-US" sz="1100" dirty="0" smtClean="0"/>
              <a:t>a</a:t>
            </a:r>
            <a:r>
              <a:rPr lang="pl-PL" sz="1100" dirty="0" smtClean="0"/>
              <a:t> </a:t>
            </a:r>
            <a:r>
              <a:rPr lang="en-US" sz="1100" dirty="0" smtClean="0"/>
              <a:t>beneficiary </a:t>
            </a:r>
            <a:r>
              <a:rPr lang="en-US" sz="1100" dirty="0"/>
              <a:t>through a crypto-asset </a:t>
            </a:r>
            <a:r>
              <a:rPr lang="en-US" sz="1100" dirty="0" smtClean="0"/>
              <a:t>service</a:t>
            </a:r>
            <a:r>
              <a:rPr lang="pl-PL" sz="1100" dirty="0" smtClean="0"/>
              <a:t> </a:t>
            </a:r>
            <a:r>
              <a:rPr lang="en-US" sz="1100" dirty="0" smtClean="0"/>
              <a:t>provider</a:t>
            </a:r>
            <a:r>
              <a:rPr lang="en-US" sz="1100" dirty="0"/>
              <a:t>, irrespective of whether the </a:t>
            </a:r>
            <a:r>
              <a:rPr lang="en-US" sz="1100" dirty="0" smtClean="0"/>
              <a:t>originator</a:t>
            </a:r>
            <a:r>
              <a:rPr lang="pl-PL" sz="1100" dirty="0" smtClean="0"/>
              <a:t> </a:t>
            </a:r>
            <a:r>
              <a:rPr lang="en-US" sz="1100" dirty="0" smtClean="0"/>
              <a:t>and </a:t>
            </a:r>
            <a:r>
              <a:rPr lang="en-US" sz="1100" dirty="0"/>
              <a:t>the beneficiary are the same person </a:t>
            </a:r>
            <a:r>
              <a:rPr lang="en-US" sz="1100" dirty="0" smtClean="0"/>
              <a:t>and</a:t>
            </a:r>
            <a:r>
              <a:rPr lang="pl-PL" sz="1100" dirty="0" smtClean="0"/>
              <a:t> </a:t>
            </a:r>
            <a:r>
              <a:rPr lang="en-US" sz="1100" dirty="0" smtClean="0"/>
              <a:t>irrespective </a:t>
            </a:r>
            <a:r>
              <a:rPr lang="en-US" sz="1100" dirty="0"/>
              <a:t>of whether the crypto-asset </a:t>
            </a:r>
            <a:r>
              <a:rPr lang="en-US" sz="1100" dirty="0" smtClean="0"/>
              <a:t>service</a:t>
            </a:r>
            <a:r>
              <a:rPr lang="pl-PL" sz="1100" dirty="0" smtClean="0"/>
              <a:t> </a:t>
            </a:r>
            <a:r>
              <a:rPr lang="en-US" sz="1100" dirty="0" smtClean="0"/>
              <a:t>provider </a:t>
            </a:r>
            <a:r>
              <a:rPr lang="en-US" sz="1100" dirty="0"/>
              <a:t>of the originator and that of </a:t>
            </a:r>
            <a:r>
              <a:rPr lang="en-US" sz="1100" dirty="0" smtClean="0"/>
              <a:t>the</a:t>
            </a:r>
            <a:r>
              <a:rPr lang="pl-PL" sz="1100" dirty="0" smtClean="0"/>
              <a:t> </a:t>
            </a:r>
            <a:r>
              <a:rPr lang="en-US" sz="1100" dirty="0" smtClean="0"/>
              <a:t>beneficiary </a:t>
            </a:r>
            <a:r>
              <a:rPr lang="en-US" sz="1100" dirty="0"/>
              <a:t>are one and the </a:t>
            </a:r>
            <a:r>
              <a:rPr lang="en-US" sz="1100" dirty="0" smtClean="0"/>
              <a:t>same</a:t>
            </a:r>
            <a:r>
              <a:rPr lang="pl-PL" sz="1100" dirty="0" smtClean="0"/>
              <a:t> [wersja Komisji]</a:t>
            </a:r>
          </a:p>
          <a:p>
            <a:pPr marL="0" indent="0">
              <a:buNone/>
            </a:pPr>
            <a:r>
              <a:rPr lang="en-US" sz="1100" b="1" dirty="0" smtClean="0"/>
              <a:t>(</a:t>
            </a:r>
            <a:r>
              <a:rPr lang="en-US" sz="1100" b="1" dirty="0"/>
              <a:t>10) </a:t>
            </a:r>
            <a:r>
              <a:rPr lang="en-US" sz="1100" dirty="0"/>
              <a:t>‘transfer of crypto-assets’ means any transaction </a:t>
            </a:r>
            <a:r>
              <a:rPr lang="en-US" sz="1100" strike="sngStrike" dirty="0"/>
              <a:t>at least partially </a:t>
            </a:r>
            <a:r>
              <a:rPr lang="pl-PL" sz="1100" strike="sngStrike" dirty="0" smtClean="0"/>
              <a:t> </a:t>
            </a:r>
            <a:r>
              <a:rPr lang="pl-PL" sz="1100" dirty="0" smtClean="0"/>
              <a:t> </a:t>
            </a:r>
            <a:r>
              <a:rPr lang="en-US" sz="1100" b="1" dirty="0"/>
              <a:t>moving, by </a:t>
            </a:r>
            <a:r>
              <a:rPr lang="en-US" sz="1100" b="1" dirty="0" smtClean="0"/>
              <a:t>electronic</a:t>
            </a:r>
            <a:r>
              <a:rPr lang="pl-PL" sz="1100" b="1" dirty="0" smtClean="0"/>
              <a:t> </a:t>
            </a:r>
            <a:r>
              <a:rPr lang="en-US" sz="1100" b="1" dirty="0" smtClean="0"/>
              <a:t>means</a:t>
            </a:r>
            <a:r>
              <a:rPr lang="en-US" sz="1100" b="1" dirty="0"/>
              <a:t>, crypto-assets from one wallet address </a:t>
            </a:r>
            <a:r>
              <a:rPr lang="en-US" sz="1100" b="1" dirty="0" smtClean="0"/>
              <a:t>or</a:t>
            </a:r>
            <a:r>
              <a:rPr lang="pl-PL" sz="1100" b="1" dirty="0" smtClean="0"/>
              <a:t> </a:t>
            </a:r>
            <a:r>
              <a:rPr lang="en-US" sz="1100" b="1" dirty="0" smtClean="0"/>
              <a:t>crypto-asset </a:t>
            </a:r>
            <a:r>
              <a:rPr lang="en-US" sz="1100" b="1" dirty="0"/>
              <a:t>account to another wallet address </a:t>
            </a:r>
            <a:r>
              <a:rPr lang="en-US" sz="1100" b="1" dirty="0" smtClean="0"/>
              <a:t>or</a:t>
            </a:r>
            <a:r>
              <a:rPr lang="pl-PL" sz="1100" b="1" dirty="0" smtClean="0"/>
              <a:t> </a:t>
            </a:r>
            <a:r>
              <a:rPr lang="en-US" sz="1100" b="1" dirty="0" smtClean="0"/>
              <a:t>crypto-asset account</a:t>
            </a:r>
            <a:r>
              <a:rPr lang="pl-PL" sz="1100" b="1" dirty="0" smtClean="0"/>
              <a:t> </a:t>
            </a:r>
            <a:r>
              <a:rPr lang="en-US" sz="1100" dirty="0" smtClean="0"/>
              <a:t>carried </a:t>
            </a:r>
            <a:r>
              <a:rPr lang="en-US" sz="1100" dirty="0"/>
              <a:t>out </a:t>
            </a:r>
            <a:r>
              <a:rPr lang="en-US" sz="1100" strike="sngStrike" dirty="0"/>
              <a:t>by electronic means </a:t>
            </a:r>
            <a:r>
              <a:rPr lang="pl-PL" sz="1100" dirty="0"/>
              <a:t> </a:t>
            </a:r>
            <a:r>
              <a:rPr lang="pl-PL" sz="1100" b="1" dirty="0" err="1"/>
              <a:t>or</a:t>
            </a:r>
            <a:r>
              <a:rPr lang="pl-PL" sz="1100" b="1" dirty="0"/>
              <a:t> </a:t>
            </a:r>
            <a:r>
              <a:rPr lang="pl-PL" sz="1100" b="1" dirty="0" err="1"/>
              <a:t>received</a:t>
            </a:r>
            <a:r>
              <a:rPr lang="pl-PL" sz="1100" dirty="0"/>
              <a:t> </a:t>
            </a:r>
            <a:r>
              <a:rPr lang="en-US" sz="1100" dirty="0" smtClean="0"/>
              <a:t>on </a:t>
            </a:r>
            <a:r>
              <a:rPr lang="en-US" sz="1100" dirty="0"/>
              <a:t>behalf of </a:t>
            </a:r>
            <a:r>
              <a:rPr lang="en-US" sz="1100" strike="sngStrike" dirty="0"/>
              <a:t>an originator through </a:t>
            </a:r>
            <a:r>
              <a:rPr lang="en-US" sz="1100" strike="sngStrike" dirty="0" smtClean="0"/>
              <a:t>a</a:t>
            </a:r>
            <a:r>
              <a:rPr lang="pl-PL" sz="1100" strike="sngStrike" dirty="0" smtClean="0"/>
              <a:t> </a:t>
            </a:r>
            <a:r>
              <a:rPr lang="pl-PL" sz="1100" dirty="0" smtClean="0"/>
              <a:t> </a:t>
            </a:r>
            <a:r>
              <a:rPr lang="en-US" sz="1100" b="1" dirty="0"/>
              <a:t>a natural or legal person by at least </a:t>
            </a:r>
            <a:r>
              <a:rPr lang="en-US" sz="1100" b="1" dirty="0" smtClean="0"/>
              <a:t>a</a:t>
            </a:r>
            <a:r>
              <a:rPr lang="pl-PL" sz="1100" b="1" dirty="0" smtClean="0"/>
              <a:t> </a:t>
            </a:r>
            <a:r>
              <a:rPr lang="en-US" sz="1100" b="1" dirty="0" smtClean="0"/>
              <a:t>provider </a:t>
            </a:r>
            <a:r>
              <a:rPr lang="en-US" sz="1100" b="1" dirty="0"/>
              <a:t>of </a:t>
            </a:r>
            <a:r>
              <a:rPr lang="pl-PL" sz="1100" b="1" dirty="0"/>
              <a:t> </a:t>
            </a:r>
            <a:r>
              <a:rPr lang="en-US" sz="1100" dirty="0" smtClean="0"/>
              <a:t>crypto-asset  </a:t>
            </a:r>
            <a:r>
              <a:rPr lang="en-US" sz="1100" strike="sngStrike" dirty="0" smtClean="0"/>
              <a:t>service </a:t>
            </a:r>
            <a:r>
              <a:rPr lang="en-US" sz="1100" strike="sngStrike" dirty="0"/>
              <a:t>provider, with a view to making crypto-assets available to a beneficiary through a crypto-asset service provider</a:t>
            </a:r>
            <a:r>
              <a:rPr lang="en-US" sz="1100" dirty="0"/>
              <a:t>, </a:t>
            </a:r>
            <a:r>
              <a:rPr lang="en-US" sz="1100" b="1" dirty="0"/>
              <a:t>transfers or other obliged entity as </a:t>
            </a:r>
            <a:r>
              <a:rPr lang="en-US" sz="1100" b="1" dirty="0" smtClean="0"/>
              <a:t>listed</a:t>
            </a:r>
            <a:r>
              <a:rPr lang="pl-PL" sz="1100" b="1" dirty="0" smtClean="0"/>
              <a:t> </a:t>
            </a:r>
            <a:r>
              <a:rPr lang="en-US" sz="1100" b="1" dirty="0" smtClean="0"/>
              <a:t>in </a:t>
            </a:r>
            <a:r>
              <a:rPr lang="en-US" sz="1100" b="1" dirty="0"/>
              <a:t>Article 2(1) of Directive (EU) </a:t>
            </a:r>
            <a:r>
              <a:rPr lang="en-US" sz="1100" b="1" dirty="0" smtClean="0"/>
              <a:t>2015/849,</a:t>
            </a:r>
            <a:r>
              <a:rPr lang="pl-PL" sz="1100" b="1" dirty="0" smtClean="0"/>
              <a:t> </a:t>
            </a:r>
            <a:r>
              <a:rPr lang="en-US" sz="1100" b="1" dirty="0" smtClean="0"/>
              <a:t>acting </a:t>
            </a:r>
            <a:r>
              <a:rPr lang="en-US" sz="1100" b="1" dirty="0"/>
              <a:t>on behalf of either the originator or </a:t>
            </a:r>
            <a:r>
              <a:rPr lang="en-US" sz="1100" b="1" dirty="0" smtClean="0"/>
              <a:t>the</a:t>
            </a:r>
            <a:r>
              <a:rPr lang="pl-PL" sz="1100" b="1" dirty="0" smtClean="0"/>
              <a:t> </a:t>
            </a:r>
            <a:r>
              <a:rPr lang="en-US" sz="1100" b="1" dirty="0" smtClean="0"/>
              <a:t>beneficiary</a:t>
            </a:r>
            <a:r>
              <a:rPr lang="en-US" sz="1100" dirty="0"/>
              <a:t>, irrespective of whether the originator and the beneficiary are the same person and irrespective of whether the </a:t>
            </a:r>
            <a:r>
              <a:rPr lang="en-US" sz="1100" strike="sngStrike" dirty="0"/>
              <a:t>crypto-asset service provider</a:t>
            </a:r>
            <a:r>
              <a:rPr lang="en-US" sz="1100" dirty="0"/>
              <a:t> </a:t>
            </a:r>
            <a:r>
              <a:rPr lang="pl-PL" sz="1100" dirty="0"/>
              <a:t> </a:t>
            </a:r>
            <a:r>
              <a:rPr lang="pl-PL" sz="1100" b="1" dirty="0" err="1"/>
              <a:t>rprovider</a:t>
            </a:r>
            <a:r>
              <a:rPr lang="pl-PL" sz="1100" b="1" dirty="0"/>
              <a:t> of crypto-asset </a:t>
            </a:r>
            <a:r>
              <a:rPr lang="pl-PL" sz="1100" b="1" dirty="0" err="1" smtClean="0"/>
              <a:t>transfers</a:t>
            </a:r>
            <a:r>
              <a:rPr lang="pl-PL" sz="1100" b="1" dirty="0" smtClean="0"/>
              <a:t> </a:t>
            </a:r>
            <a:r>
              <a:rPr lang="en-US" sz="1100" dirty="0" smtClean="0"/>
              <a:t>of </a:t>
            </a:r>
            <a:r>
              <a:rPr lang="en-US" sz="1100" dirty="0"/>
              <a:t>the originator and that of the beneficiary are one and the same [</a:t>
            </a:r>
            <a:r>
              <a:rPr lang="en-US" sz="1100" dirty="0" err="1"/>
              <a:t>wersja</a:t>
            </a:r>
            <a:r>
              <a:rPr lang="en-US" sz="1100" dirty="0"/>
              <a:t> </a:t>
            </a:r>
            <a:r>
              <a:rPr lang="pl-PL" sz="1100" dirty="0" smtClean="0"/>
              <a:t>Parlamentu UE</a:t>
            </a:r>
            <a:r>
              <a:rPr lang="en-US" sz="1100" dirty="0" smtClean="0"/>
              <a:t>]</a:t>
            </a:r>
            <a:endParaRPr lang="en-US" sz="1100" dirty="0"/>
          </a:p>
          <a:p>
            <a:pPr marL="0" indent="0">
              <a:buNone/>
            </a:pPr>
            <a:r>
              <a:rPr lang="en-US" sz="1000" dirty="0" smtClean="0"/>
              <a:t>Proposal </a:t>
            </a:r>
            <a:r>
              <a:rPr lang="en-US" sz="1000" dirty="0"/>
              <a:t>for a REGULATION OF THE EUROPEAN PARLIAMENT </a:t>
            </a:r>
            <a:r>
              <a:rPr lang="en-US" sz="1000" dirty="0" smtClean="0"/>
              <a:t>AND</a:t>
            </a:r>
            <a:r>
              <a:rPr lang="pl-PL" sz="1000" dirty="0" smtClean="0"/>
              <a:t> </a:t>
            </a:r>
            <a:r>
              <a:rPr lang="en-US" sz="1000" dirty="0" smtClean="0"/>
              <a:t>OF </a:t>
            </a:r>
            <a:r>
              <a:rPr lang="en-US" sz="1000" dirty="0"/>
              <a:t>THE COUNCIL on information accompanying transfers of funds </a:t>
            </a:r>
            <a:r>
              <a:rPr lang="en-US" sz="1000" dirty="0" smtClean="0"/>
              <a:t>and</a:t>
            </a:r>
            <a:r>
              <a:rPr lang="pl-PL" sz="1000" dirty="0" smtClean="0"/>
              <a:t> </a:t>
            </a:r>
            <a:r>
              <a:rPr lang="en-US" sz="1000" dirty="0" smtClean="0"/>
              <a:t>certain </a:t>
            </a:r>
            <a:r>
              <a:rPr lang="en-US" sz="1000" dirty="0"/>
              <a:t>crypto-assets (recast</a:t>
            </a:r>
            <a:r>
              <a:rPr lang="en-US" sz="1000" dirty="0" smtClean="0"/>
              <a:t>)</a:t>
            </a:r>
            <a:r>
              <a:rPr lang="pl-PL" sz="1000" dirty="0" smtClean="0"/>
              <a:t> </a:t>
            </a:r>
            <a:r>
              <a:rPr lang="en-US" sz="1000" dirty="0" smtClean="0"/>
              <a:t>- </a:t>
            </a:r>
            <a:r>
              <a:rPr lang="en-US" sz="1000" dirty="0"/>
              <a:t>Three-column table to commence </a:t>
            </a:r>
            <a:r>
              <a:rPr lang="en-US" sz="1000" dirty="0" err="1" smtClean="0"/>
              <a:t>trilogues</a:t>
            </a:r>
            <a:r>
              <a:rPr lang="pl-PL" sz="1000" dirty="0"/>
              <a:t> (12.04.2022) </a:t>
            </a:r>
            <a:r>
              <a:rPr lang="pl-PL" sz="1000" dirty="0" smtClean="0"/>
              <a:t>–</a:t>
            </a:r>
          </a:p>
          <a:p>
            <a:pPr marL="0" indent="0">
              <a:buNone/>
            </a:pPr>
            <a:r>
              <a:rPr lang="pl-PL" sz="1000" dirty="0" smtClean="0"/>
              <a:t> </a:t>
            </a:r>
            <a:r>
              <a:rPr lang="pl-PL" sz="1000" dirty="0">
                <a:hlinkClick r:id="rId2"/>
              </a:rPr>
              <a:t>https://eur-lex.europa.eu/legal-content/EN/TXT/PDF/?</a:t>
            </a:r>
            <a:r>
              <a:rPr lang="pl-PL" sz="1000" dirty="0" smtClean="0">
                <a:hlinkClick r:id="rId2"/>
              </a:rPr>
              <a:t>uri=CONSIL:ST_8293_2022_INIT&amp;from=EN</a:t>
            </a:r>
            <a:r>
              <a:rPr lang="pl-PL" sz="1000" dirty="0" smtClean="0"/>
              <a:t> 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901049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1501A37-42AC-2123-58A8-263B422FD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075240" cy="563910"/>
          </a:xfrm>
        </p:spPr>
        <p:txBody>
          <a:bodyPr/>
          <a:lstStyle/>
          <a:p>
            <a:r>
              <a:rPr lang="pl-PL" sz="2800" dirty="0"/>
              <a:t>Emisja kryptoaktywów/Oferowanie kryptoaktywów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F7D9B23-A03E-2980-4A06-9AE0B0803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/>
          <a:lstStyle/>
          <a:p>
            <a:pPr marL="0" indent="0">
              <a:buNone/>
            </a:pPr>
            <a:r>
              <a:rPr lang="pl-PL" sz="1800" dirty="0" smtClean="0"/>
              <a:t>Wariant Komisja/</a:t>
            </a:r>
            <a:r>
              <a:rPr lang="pl-PL" sz="1800" dirty="0" err="1" smtClean="0"/>
              <a:t>Palrament</a:t>
            </a:r>
            <a:r>
              <a:rPr lang="pl-PL" sz="1800" dirty="0" smtClean="0"/>
              <a:t>: 6</a:t>
            </a:r>
            <a:r>
              <a:rPr lang="pl-PL" sz="1800" dirty="0"/>
              <a:t>) „emitent kryptoaktywów” oznacza </a:t>
            </a:r>
            <a:r>
              <a:rPr lang="pl-PL" sz="1800" b="1" i="1" dirty="0"/>
              <a:t>możliwą do zidentyfikowania osobę fizyczną lub </a:t>
            </a:r>
            <a:r>
              <a:rPr lang="pl-PL" sz="1800" dirty="0"/>
              <a:t>prawną</a:t>
            </a:r>
            <a:r>
              <a:rPr lang="pl-PL" sz="1800" b="1" dirty="0"/>
              <a:t> </a:t>
            </a:r>
            <a:r>
              <a:rPr lang="pl-PL" sz="1800" b="1" i="1" dirty="0"/>
              <a:t>lub inny podmiot podlegający prawom i obowiązkom</a:t>
            </a:r>
            <a:r>
              <a:rPr lang="pl-PL" sz="1800" dirty="0"/>
              <a:t>, dokonujące oferty publicznej jakiegokolwiek rodzaju kryptoaktywów lub ubiegające się o dopuszczenie takich kryptoaktywów do obrotu na platformie obrotu </a:t>
            </a:r>
            <a:r>
              <a:rPr lang="pl-PL" sz="1800" dirty="0" err="1"/>
              <a:t>kryptoaktywami</a:t>
            </a:r>
            <a:r>
              <a:rPr lang="pl-PL" sz="1800" dirty="0" smtClean="0"/>
              <a:t>;</a:t>
            </a:r>
          </a:p>
          <a:p>
            <a:pPr marL="0" indent="0">
              <a:buNone/>
            </a:pPr>
            <a:r>
              <a:rPr lang="pl-PL" sz="1800" dirty="0" smtClean="0"/>
              <a:t>Wariant Komisja/Rada: </a:t>
            </a:r>
            <a:r>
              <a:rPr lang="en-US" sz="1800" dirty="0"/>
              <a:t> ‘issuer of crypto-assets’ means </a:t>
            </a:r>
            <a:r>
              <a:rPr lang="en-US" sz="1800" strike="sngStrike" dirty="0" smtClean="0"/>
              <a:t>a</a:t>
            </a:r>
            <a:r>
              <a:rPr lang="pl-PL" sz="1800" strike="sngStrike" dirty="0" smtClean="0"/>
              <a:t> </a:t>
            </a:r>
            <a:r>
              <a:rPr lang="en-US" sz="1800" strike="sngStrike" dirty="0" smtClean="0"/>
              <a:t>legal </a:t>
            </a:r>
            <a:r>
              <a:rPr lang="en-US" sz="1800" strike="sngStrike" dirty="0"/>
              <a:t>person who offers to the </a:t>
            </a:r>
            <a:r>
              <a:rPr lang="en-US" sz="1800" strike="sngStrike" dirty="0" smtClean="0"/>
              <a:t>public</a:t>
            </a:r>
            <a:r>
              <a:rPr lang="pl-PL" sz="1800" strike="sngStrike" dirty="0" smtClean="0"/>
              <a:t> </a:t>
            </a:r>
            <a:r>
              <a:rPr lang="en-US" sz="1800" strike="sngStrike" dirty="0" smtClean="0"/>
              <a:t>any </a:t>
            </a:r>
            <a:r>
              <a:rPr lang="en-US" sz="1800" strike="sngStrike" dirty="0"/>
              <a:t>type of crypto-assets or seeks </a:t>
            </a:r>
            <a:r>
              <a:rPr lang="en-US" sz="1800" strike="sngStrike" dirty="0" smtClean="0"/>
              <a:t>the</a:t>
            </a:r>
            <a:r>
              <a:rPr lang="pl-PL" sz="1800" strike="sngStrike" dirty="0" smtClean="0"/>
              <a:t> </a:t>
            </a:r>
            <a:r>
              <a:rPr lang="en-US" sz="1800" strike="sngStrike" dirty="0" smtClean="0"/>
              <a:t>admission </a:t>
            </a:r>
            <a:r>
              <a:rPr lang="en-US" sz="1800" strike="sngStrike" dirty="0"/>
              <a:t>of such crypto-assets to </a:t>
            </a:r>
            <a:r>
              <a:rPr lang="en-US" sz="1800" strike="sngStrike" dirty="0" smtClean="0"/>
              <a:t>a</a:t>
            </a:r>
            <a:r>
              <a:rPr lang="pl-PL" sz="1800" strike="sngStrike" dirty="0" smtClean="0"/>
              <a:t> </a:t>
            </a:r>
            <a:r>
              <a:rPr lang="en-US" sz="1800" strike="sngStrike" dirty="0" smtClean="0"/>
              <a:t>trading </a:t>
            </a:r>
            <a:r>
              <a:rPr lang="en-US" sz="1800" strike="sngStrike" dirty="0"/>
              <a:t>platform </a:t>
            </a:r>
            <a:r>
              <a:rPr lang="en-US" sz="1800" strike="sngStrike" dirty="0" smtClean="0"/>
              <a:t>fort</a:t>
            </a:r>
            <a:r>
              <a:rPr lang="pl-PL" sz="1800" strike="sngStrike" dirty="0" smtClean="0"/>
              <a:t> </a:t>
            </a:r>
            <a:r>
              <a:rPr lang="en-US" sz="1800" dirty="0" smtClean="0"/>
              <a:t>he </a:t>
            </a:r>
            <a:r>
              <a:rPr lang="en-US" sz="1800" dirty="0"/>
              <a:t>natural </a:t>
            </a:r>
            <a:r>
              <a:rPr lang="en-US" sz="1800" dirty="0" smtClean="0"/>
              <a:t>or</a:t>
            </a:r>
            <a:r>
              <a:rPr lang="pl-PL" sz="1800" dirty="0" smtClean="0"/>
              <a:t> </a:t>
            </a:r>
            <a:r>
              <a:rPr lang="en-US" sz="1800" dirty="0" smtClean="0"/>
              <a:t>legal </a:t>
            </a:r>
            <a:r>
              <a:rPr lang="en-US" sz="1800" dirty="0"/>
              <a:t>person or undertaking </a:t>
            </a:r>
            <a:r>
              <a:rPr lang="en-US" sz="1800" dirty="0" smtClean="0"/>
              <a:t>who</a:t>
            </a:r>
            <a:r>
              <a:rPr lang="pl-PL" sz="1800" dirty="0" smtClean="0"/>
              <a:t> </a:t>
            </a:r>
            <a:r>
              <a:rPr lang="en-US" sz="1800" dirty="0" smtClean="0"/>
              <a:t>issues </a:t>
            </a:r>
            <a:r>
              <a:rPr lang="en-US" sz="1800" dirty="0"/>
              <a:t>the crypto-assets;</a:t>
            </a:r>
            <a:endParaRPr lang="pl-PL" sz="1800" dirty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sz="1600" dirty="0" smtClean="0"/>
              <a:t>6a</a:t>
            </a:r>
            <a:r>
              <a:rPr lang="pl-PL" sz="1600" dirty="0"/>
              <a:t>) </a:t>
            </a:r>
            <a:r>
              <a:rPr lang="pl-PL" sz="1600" i="1" dirty="0"/>
              <a:t>„oferujący kryptoaktywa” oznacza osobę prawną dokonującą oferty publicznej dowolnego rodzaju kryptoaktywów lub ubiegającą się o dopuszczenie  kryptoaktywów do obrotu na platformie obrotu </a:t>
            </a:r>
            <a:r>
              <a:rPr lang="pl-PL" sz="1600" i="1" dirty="0" err="1" smtClean="0"/>
              <a:t>kryptoaktywami</a:t>
            </a:r>
            <a:r>
              <a:rPr lang="pl-PL" sz="1600" i="1" dirty="0"/>
              <a:t> </a:t>
            </a:r>
            <a:r>
              <a:rPr lang="pl-PL" sz="1600" i="1" dirty="0" smtClean="0"/>
              <a:t>{wariant: tylko Parlament)</a:t>
            </a:r>
            <a:endParaRPr lang="pl-PL" sz="1600" i="1" dirty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/>
              <a:t>7</a:t>
            </a:r>
            <a:r>
              <a:rPr lang="pl-PL" sz="1800" dirty="0"/>
              <a:t>) „oferta publiczna” </a:t>
            </a:r>
            <a:r>
              <a:rPr lang="pl-PL" sz="1800" i="1" dirty="0"/>
              <a:t>oznacza komunikat skierowany do odbiorców w dowolnej  formie i za pomocą dowolnych środków profesjonalnych, przedstawiający wystarczające informacje na temat warunków oferty i oferowanych kryptoaktywów, tak aby umożliwić potencjalnemu posiadaczowi lub klientowi  podjęcie decyzji o nabyciu tych kryptoaktywów, w tym subemisję kryptoaktywów za pośrednictwem dostawców usług w zakresie kryptoaktywów;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5042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A72E017-DBEE-51F7-6C16-88FDE7735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91902"/>
          </a:xfrm>
        </p:spPr>
        <p:txBody>
          <a:bodyPr/>
          <a:lstStyle/>
          <a:p>
            <a:r>
              <a:rPr lang="pl-PL" sz="2800" dirty="0"/>
              <a:t>Zakres terytorialny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65EDFAD8-5C26-E5C3-BBE8-4550009B8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735" y="1700808"/>
            <a:ext cx="8229600" cy="4389437"/>
          </a:xfrm>
        </p:spPr>
        <p:txBody>
          <a:bodyPr/>
          <a:lstStyle/>
          <a:p>
            <a:pPr marL="0" indent="0">
              <a:buNone/>
            </a:pPr>
            <a:r>
              <a:rPr lang="pl-PL" sz="1400" dirty="0"/>
              <a:t>Ze względu na cyfrowy z natury charakter usług w zakresie kryptoaktywów ▌ przedsiębiorstwa z państw trzecich często mogą oferować swoje usługi klientom bez fizycznej lub prawnej obecności ▌ w Unii. Stwarza to znaczne ryzyko obchodzenia niniejszego rozporządzenia i postawienia dostawców usług w zakresie kryptoaktywów, którzy uzyskali zezwolenie w Unii, w niekorzystnej sytuacji konkurencyjnej w stosunku do konkurentów z państw trzecich. </a:t>
            </a:r>
            <a:r>
              <a:rPr lang="pl-PL" sz="1600" b="1" dirty="0"/>
              <a:t>Żadnej osobie prawnej ani fizycznej nie należy więc zezwalać na świadczenie nieokazjonalnych usług w zakresie kryptowalut na rzecz obywateli Unii, jeśli ta osoba nie posiada przedstawiciela prawnego w Unii i nie posiada zezwolenia na mocy niniejszego rozporządzenia, nawet jeśli takie usługi są świadczone wyłącznie z własnej inicjatywy klientów z Unii. </a:t>
            </a:r>
            <a:r>
              <a:rPr lang="pl-PL" sz="1400" dirty="0"/>
              <a:t>ESMA powinien monitorować skalę i stopień obchodzenia przepisów niniejszego rozporządzenia przez podmioty z państw trzecich oraz składać coroczne sprawozdania na ten temat, a także proponować możliwe środki zaradcze. Komisja powinna w swoim sprawozdaniu końcowym przeanalizować skalę i stopień obchodzenia niniejszego rozporządzenia przez podmioty z państw trzecich oraz zaproponować konkretne i skuteczne kary odstraszające nakładane na takie podmioty w celu wyeliminowania lub znacznego ograniczenia takiego obchodzenia przepisów. Takie praktyki jak stosowanie przez przedsiębiorstwo z państwa trzeciego w warunkach prowadzenia działalności lub za pomocą wyskakujących okienek online „Zgadzam się” ogólnych klauzuli, w których klienci zgadzają się, aby transakcja była realizowana z wyłącznej inicjatywy klienta, nie powinny być uznawane za próbę obejścia przepisów niniejszego rozporządzenia. </a:t>
            </a:r>
          </a:p>
        </p:txBody>
      </p:sp>
    </p:spTree>
    <p:extLst>
      <p:ext uri="{BB962C8B-B14F-4D97-AF65-F5344CB8AC3E}">
        <p14:creationId xmlns:p14="http://schemas.microsoft.com/office/powerpoint/2010/main" val="884112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51942E6-3CEA-1683-BFCF-D4724EAB0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631904"/>
          </a:xfrm>
        </p:spPr>
        <p:txBody>
          <a:bodyPr/>
          <a:lstStyle/>
          <a:p>
            <a:pPr marL="0" indent="0">
              <a:buNone/>
            </a:pPr>
            <a:r>
              <a:rPr lang="pl-PL" sz="1800" dirty="0"/>
              <a:t>Art. 2 ust. 2a. </a:t>
            </a:r>
          </a:p>
          <a:p>
            <a:pPr marL="0" indent="0">
              <a:buNone/>
            </a:pPr>
            <a:r>
              <a:rPr lang="pl-PL" sz="1800" dirty="0"/>
              <a:t>Do celów ust. 2 kryptoaktywa kwalifikują się jako instrumenty finansowe, jeżeli spełniają kryteria i warunki do tego, aby uznać je za zasadniczo równoważne z  którymkolwiek z instrumentów, o których mowa w sekcji C załącznika I do dyrektywy  2014/65/UE, </a:t>
            </a:r>
            <a:r>
              <a:rPr lang="pl-PL" sz="1800" b="1" dirty="0"/>
              <a:t>niezależnie od ich formy.</a:t>
            </a:r>
          </a:p>
          <a:p>
            <a:pPr marL="0" indent="0">
              <a:buNone/>
            </a:pPr>
            <a:r>
              <a:rPr lang="pl-PL" sz="1800" dirty="0"/>
              <a:t>ESMA opracowuje projekty regulacyjnych standardów technicznych określających</a:t>
            </a:r>
          </a:p>
          <a:p>
            <a:pPr marL="0" indent="0">
              <a:buNone/>
            </a:pPr>
            <a:r>
              <a:rPr lang="pl-PL" sz="1800" dirty="0"/>
              <a:t>kryteria i warunki ustalania, kiedy kryptoaktywa należy uznać za zasadniczo </a:t>
            </a:r>
          </a:p>
          <a:p>
            <a:pPr marL="0" indent="0">
              <a:buNone/>
            </a:pPr>
            <a:r>
              <a:rPr lang="pl-PL" sz="1800" dirty="0"/>
              <a:t>równoważne instrumentom finansowym, o których mowa w akapicie pierwszym, </a:t>
            </a:r>
          </a:p>
          <a:p>
            <a:pPr marL="0" indent="0">
              <a:buNone/>
            </a:pPr>
            <a:r>
              <a:rPr lang="pl-PL" sz="1800" dirty="0"/>
              <a:t>niezależnie </a:t>
            </a:r>
            <a:r>
              <a:rPr lang="pl-PL" sz="1800" b="1" dirty="0"/>
              <a:t>od ich formy</a:t>
            </a:r>
            <a:r>
              <a:rPr lang="pl-PL" sz="1800" dirty="0"/>
              <a:t>.</a:t>
            </a:r>
          </a:p>
          <a:p>
            <a:pPr marL="0" indent="0">
              <a:buNone/>
            </a:pPr>
            <a:r>
              <a:rPr lang="pl-PL" sz="1800" dirty="0"/>
              <a:t>ESMA przedkłada Komisji te projekty regulacyjnych standardów technicznych do </a:t>
            </a:r>
          </a:p>
          <a:p>
            <a:pPr marL="0" indent="0">
              <a:buNone/>
            </a:pPr>
            <a:r>
              <a:rPr lang="pl-PL" sz="1800" dirty="0"/>
              <a:t>dnia ... [12 miesięcy od daty wejścia w życie niniejszego rozporządzenia].</a:t>
            </a:r>
          </a:p>
          <a:p>
            <a:pPr marL="0" indent="0">
              <a:buNone/>
            </a:pPr>
            <a:r>
              <a:rPr lang="pl-PL" sz="1800" dirty="0"/>
              <a:t>Komisja jest uprawniona do przyjęcia regulacyjnych standardów technicznych, </a:t>
            </a:r>
          </a:p>
          <a:p>
            <a:pPr marL="0" indent="0">
              <a:buNone/>
            </a:pPr>
            <a:r>
              <a:rPr lang="pl-PL" sz="1800" dirty="0"/>
              <a:t>o których mowa w akapicie drugim, zgodnie z art. 10–14 rozporządzenia (UE) </a:t>
            </a:r>
          </a:p>
          <a:p>
            <a:pPr marL="0" indent="0">
              <a:buNone/>
            </a:pPr>
            <a:r>
              <a:rPr lang="pl-PL" sz="1800" dirty="0"/>
              <a:t>nr 1095/2010.</a:t>
            </a:r>
          </a:p>
          <a:p>
            <a:pPr marL="0" indent="0">
              <a:buNone/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731381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8598D1A4-D321-1A60-B3BC-4EF8C4262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487888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/>
              <a:t>Art. 2 ust. 1b</a:t>
            </a:r>
          </a:p>
          <a:p>
            <a:pPr marL="0" indent="0">
              <a:buNone/>
            </a:pPr>
            <a:r>
              <a:rPr lang="pl-PL" sz="2000" dirty="0"/>
              <a:t>Jeżeli oferujący kryptoaktywa lub dostawca usług w zakresie kryptoaktywów oferuje publicznie kryptoaktywa inne niż </a:t>
            </a:r>
            <a:r>
              <a:rPr lang="pl-PL" sz="2000" dirty="0" err="1"/>
              <a:t>tokeny</a:t>
            </a:r>
            <a:r>
              <a:rPr lang="pl-PL" sz="2000" dirty="0"/>
              <a:t> powiązane z aktywami lub </a:t>
            </a:r>
            <a:r>
              <a:rPr lang="pl-PL" sz="2000" dirty="0" err="1"/>
              <a:t>tokeny</a:t>
            </a:r>
            <a:r>
              <a:rPr lang="pl-PL" sz="2000" dirty="0"/>
              <a:t> będące pieniądzem elektronicznym lub ubiega się o dopuszczenie takich kryptoaktywów do obrotu na platformie obrotu </a:t>
            </a:r>
            <a:r>
              <a:rPr lang="pl-PL" sz="2000" dirty="0" err="1"/>
              <a:t>kryptoaktywami</a:t>
            </a:r>
            <a:r>
              <a:rPr lang="pl-PL" sz="2000" dirty="0"/>
              <a:t>, oferujący kryptoaktywa lub dostawca usług w zakresie kryptoaktywów jest zobowiązany </a:t>
            </a:r>
            <a:r>
              <a:rPr lang="pl-PL" sz="2000" u="sng" dirty="0"/>
              <a:t>do przestrzegania wymogów niniejszego rozporządzenia dotyczących emitentów takich kryptoaktywów.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en-US" sz="2000" dirty="0"/>
              <a:t>1b) If an offeror of crypto-assets or a crypto-asset service provider offers to the public crypto-assets other than asset-referenced tokens or e-money tokens, or requests that such crypto-assets be </a:t>
            </a:r>
            <a:r>
              <a:rPr lang="en-US" sz="2000" dirty="0" err="1"/>
              <a:t>authorised</a:t>
            </a:r>
            <a:r>
              <a:rPr lang="en-US" sz="2000" dirty="0"/>
              <a:t> for trading on a trading platform for crypto-assets, the offeror or crypto-asset service provider </a:t>
            </a:r>
            <a:r>
              <a:rPr lang="en-US" sz="2000" u="sng" dirty="0"/>
              <a:t>shall comply with the requirements of this Regulation concerning issuers of such crypto-assets</a:t>
            </a:r>
            <a:r>
              <a:rPr lang="pl-PL" sz="2000" u="sng" dirty="0"/>
              <a:t>.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66275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FF431F5-00B7-6894-EDD4-B9534D25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DAO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97FBB3C-11B1-D822-C7DB-D4BB2AE78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600" dirty="0"/>
              <a:t>(13a) Niektóre rodzaje kryptoaktywów nie są emitowane przez osoby prawne, lecz są</a:t>
            </a:r>
          </a:p>
          <a:p>
            <a:pPr marL="0" indent="0">
              <a:buNone/>
            </a:pPr>
            <a:r>
              <a:rPr lang="pl-PL" sz="1600" dirty="0"/>
              <a:t>zarządzane przez zdecentralizowane organizacje autonomiczne. Jeżeli takie</a:t>
            </a:r>
          </a:p>
          <a:p>
            <a:pPr marL="0" indent="0">
              <a:buNone/>
            </a:pPr>
            <a:r>
              <a:rPr lang="pl-PL" sz="1600" dirty="0"/>
              <a:t>kryptoaktywa są zgodne z wymogami niniejszego rozporządzenia i nie stanowią</a:t>
            </a:r>
          </a:p>
          <a:p>
            <a:pPr marL="0" indent="0">
              <a:buNone/>
            </a:pPr>
            <a:r>
              <a:rPr lang="pl-PL" sz="1600" dirty="0"/>
              <a:t>zagrożenia dla ochrony inwestorów, integralności rynku lub stabilności finansowej,</a:t>
            </a:r>
          </a:p>
          <a:p>
            <a:pPr marL="0" indent="0">
              <a:buNone/>
            </a:pPr>
            <a:r>
              <a:rPr lang="pl-PL" sz="1600" dirty="0"/>
              <a:t>należy zezwolić właściwym organom na dopuszczenie takich kryptoaktywów do obrotu</a:t>
            </a:r>
          </a:p>
          <a:p>
            <a:pPr marL="0" indent="0">
              <a:buNone/>
            </a:pPr>
            <a:r>
              <a:rPr lang="pl-PL" sz="1600" dirty="0"/>
              <a:t>na unijnej platformie obrotu </a:t>
            </a:r>
            <a:r>
              <a:rPr lang="pl-PL" sz="1600" dirty="0" err="1"/>
              <a:t>kryptoaktywami</a:t>
            </a:r>
            <a:r>
              <a:rPr lang="pl-PL" sz="1600" dirty="0"/>
              <a:t>.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Art. 3 pkt 1a</a:t>
            </a:r>
          </a:p>
          <a:p>
            <a:pPr marL="0" indent="0">
              <a:buNone/>
            </a:pPr>
            <a:r>
              <a:rPr lang="pl-PL" sz="1600" i="1" dirty="0"/>
              <a:t>„</a:t>
            </a:r>
            <a:r>
              <a:rPr lang="pl-PL" sz="1600" b="1" i="1" dirty="0"/>
              <a:t>zdecentralizowana organizacja autonomiczna</a:t>
            </a:r>
            <a:r>
              <a:rPr lang="pl-PL" sz="1600" i="1" dirty="0"/>
              <a:t>” oznacza oparty na zasadach </a:t>
            </a:r>
          </a:p>
          <a:p>
            <a:pPr marL="0" indent="0">
              <a:buNone/>
            </a:pPr>
            <a:r>
              <a:rPr lang="pl-PL" sz="1600" i="1" dirty="0"/>
              <a:t>system organizacyjny, który nie jest kontrolowany przez żaden organ centralny </a:t>
            </a:r>
          </a:p>
          <a:p>
            <a:pPr marL="0" indent="0">
              <a:buNone/>
            </a:pPr>
            <a:r>
              <a:rPr lang="pl-PL" sz="1600" i="1" dirty="0"/>
              <a:t>i którego zasady są w pełni zapisane w jego algorytmie;</a:t>
            </a:r>
          </a:p>
        </p:txBody>
      </p:sp>
    </p:spTree>
    <p:extLst>
      <p:ext uri="{BB962C8B-B14F-4D97-AF65-F5344CB8AC3E}">
        <p14:creationId xmlns:p14="http://schemas.microsoft.com/office/powerpoint/2010/main" val="3553015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6FEBFA1-C5DC-3E25-2AE2-1E0355B46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91902"/>
          </a:xfrm>
        </p:spPr>
        <p:txBody>
          <a:bodyPr/>
          <a:lstStyle/>
          <a:p>
            <a:r>
              <a:rPr lang="pl-PL" sz="2800" dirty="0"/>
              <a:t>Częściowe wyłączenia podmiotowe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29DFBC0D-E6A1-0DA1-0D3E-5614F053B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695800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/>
              <a:t>Art. 2 ust. 4</a:t>
            </a:r>
          </a:p>
          <a:p>
            <a:pPr marL="0" indent="0">
              <a:buNone/>
            </a:pPr>
            <a:r>
              <a:rPr lang="pl-PL" sz="2000" dirty="0"/>
              <a:t>Instytucje kredytowe posiadające zezwolenie na podstawie dyrektywy 2013/36/UE </a:t>
            </a:r>
            <a:r>
              <a:rPr lang="pl-PL" sz="2000" b="1" dirty="0"/>
              <a:t>i  </a:t>
            </a:r>
            <a:r>
              <a:rPr lang="pl-PL" sz="2000" b="1" i="1" dirty="0"/>
              <a:t>podmioty zwolnione na podstawie art. 2 ust. 5 pkt 4–23 tej dyrektywy</a:t>
            </a:r>
            <a:r>
              <a:rPr lang="pl-PL" sz="2000" i="1" dirty="0"/>
              <a:t>, </a:t>
            </a:r>
            <a:r>
              <a:rPr lang="pl-PL" sz="2000" dirty="0"/>
              <a:t>które dokonują emisji </a:t>
            </a:r>
            <a:r>
              <a:rPr lang="pl-PL" sz="2000" dirty="0" err="1"/>
              <a:t>tokenów</a:t>
            </a:r>
            <a:r>
              <a:rPr lang="pl-PL" sz="2000" dirty="0"/>
              <a:t> powiązanych z aktywami, w tym znaczących </a:t>
            </a:r>
            <a:r>
              <a:rPr lang="pl-PL" sz="2000" dirty="0" err="1"/>
              <a:t>tokenów</a:t>
            </a:r>
            <a:r>
              <a:rPr lang="pl-PL" sz="2000" dirty="0"/>
              <a:t> powiązanych z aktywami, nie podlegają:</a:t>
            </a:r>
          </a:p>
          <a:p>
            <a:pPr marL="0" indent="0">
              <a:buNone/>
            </a:pPr>
            <a:r>
              <a:rPr lang="pl-PL" sz="2000" dirty="0"/>
              <a:t>a) przepisom tytułu III rozdział I, z wyjątkiem art. 21 i 22, ani obowiązkowi</a:t>
            </a:r>
          </a:p>
          <a:p>
            <a:pPr marL="0" indent="0">
              <a:buNone/>
            </a:pPr>
            <a:r>
              <a:rPr lang="pl-PL" sz="2000" dirty="0"/>
              <a:t>przedstawienia informacji wymaganych na mocy art. 16 ust. 2 lit. c)–o); </a:t>
            </a:r>
          </a:p>
          <a:p>
            <a:pPr marL="0" indent="0">
              <a:buNone/>
            </a:pPr>
            <a:r>
              <a:rPr lang="pl-PL" sz="2000" dirty="0"/>
              <a:t>b) art. </a:t>
            </a:r>
            <a:r>
              <a:rPr lang="pl-PL" sz="2000" dirty="0" smtClean="0"/>
              <a:t>31 [wymogi w zakresie funduszy własnych]</a:t>
            </a:r>
            <a:endParaRPr lang="pl-PL" sz="2000" dirty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r>
              <a:rPr lang="pl-PL" sz="1200" dirty="0"/>
              <a:t>Art. 2 ust. 4a. </a:t>
            </a:r>
          </a:p>
          <a:p>
            <a:pPr marL="0" indent="0">
              <a:buNone/>
            </a:pPr>
            <a:r>
              <a:rPr lang="pl-PL" sz="1200" dirty="0"/>
              <a:t>W przypadku emisji </a:t>
            </a:r>
            <a:r>
              <a:rPr lang="pl-PL" sz="1200" dirty="0" err="1"/>
              <a:t>tokenów</a:t>
            </a:r>
            <a:r>
              <a:rPr lang="pl-PL" sz="1200" dirty="0"/>
              <a:t> powiązanych z aktywami, w tym znaczących </a:t>
            </a:r>
            <a:r>
              <a:rPr lang="pl-PL" sz="1200" dirty="0" err="1"/>
              <a:t>tokenów</a:t>
            </a:r>
            <a:r>
              <a:rPr lang="pl-PL" sz="1200" dirty="0"/>
              <a:t>  powiązanych z aktywami, instytucje kredytowe, które posiadają zezwolenie na mocy  dyrektywy 2013/36/UE, powiadamiają swój odpowiedni organ nadzoru o zamiarze  emisji </a:t>
            </a:r>
            <a:r>
              <a:rPr lang="pl-PL" sz="1200" dirty="0" err="1"/>
              <a:t>tokenów</a:t>
            </a:r>
            <a:r>
              <a:rPr lang="pl-PL" sz="1200" dirty="0"/>
              <a:t> powiązanych z aktywami najpóźniej na trzy miesiące przed planowaną datą pierwszej emisji.</a:t>
            </a:r>
          </a:p>
        </p:txBody>
      </p:sp>
    </p:spTree>
    <p:extLst>
      <p:ext uri="{BB962C8B-B14F-4D97-AF65-F5344CB8AC3E}">
        <p14:creationId xmlns:p14="http://schemas.microsoft.com/office/powerpoint/2010/main" val="397050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651098"/>
          </a:xfrm>
        </p:spPr>
        <p:txBody>
          <a:bodyPr/>
          <a:lstStyle/>
          <a:p>
            <a:r>
              <a:rPr lang="pl-PL" sz="4800" dirty="0" err="1" smtClean="0"/>
              <a:t>MiCA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71787"/>
            <a:ext cx="8229600" cy="5052814"/>
          </a:xfrm>
        </p:spPr>
        <p:txBody>
          <a:bodyPr/>
          <a:lstStyle/>
          <a:p>
            <a:pPr marL="0" indent="0">
              <a:buNone/>
            </a:pPr>
            <a:r>
              <a:rPr lang="pl-PL" sz="1800" dirty="0" smtClean="0"/>
              <a:t>17.03.2022 r. Sprawozdanie </a:t>
            </a:r>
            <a:r>
              <a:rPr lang="pl-PL" sz="1800" dirty="0"/>
              <a:t>w sprawie wniosku dotyczącego rozporządzenia Parlamentu Europejskiego i Rady w sprawie rynków kryptoaktywów i zmieniającego dyrektywę (UE) 2019/1937</a:t>
            </a:r>
          </a:p>
          <a:p>
            <a:pPr marL="0" indent="0">
              <a:buNone/>
            </a:pPr>
            <a:r>
              <a:rPr lang="pl-PL" sz="1800" dirty="0"/>
              <a:t>(COM(2020)0593 – C9‑0306/2020 – 2020/0265(COD</a:t>
            </a:r>
            <a:r>
              <a:rPr lang="pl-PL" sz="1800" dirty="0" smtClean="0"/>
              <a:t>)) </a:t>
            </a:r>
          </a:p>
          <a:p>
            <a:pPr marL="0" indent="0">
              <a:buNone/>
            </a:pPr>
            <a:r>
              <a:rPr lang="pl-PL" sz="1800" dirty="0"/>
              <a:t>Komisja Gospodarcza i Monetarna</a:t>
            </a:r>
          </a:p>
          <a:p>
            <a:pPr marL="0" indent="0">
              <a:buNone/>
            </a:pPr>
            <a:r>
              <a:rPr lang="pl-PL" sz="1800" dirty="0"/>
              <a:t>Sprawozdawca: Stefan Berger</a:t>
            </a:r>
          </a:p>
          <a:p>
            <a:pPr marL="0" indent="0">
              <a:buNone/>
            </a:pPr>
            <a:r>
              <a:rPr lang="pl-PL" sz="2000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pl-PL" sz="2000" dirty="0">
                <a:solidFill>
                  <a:srgbClr val="FF0000"/>
                </a:solidFill>
                <a:hlinkClick r:id="rId2"/>
              </a:rPr>
              <a:t>://www.europarl.europa.eu/doceo/document/A-9-2022-0052_PL.html#_</a:t>
            </a:r>
            <a:r>
              <a:rPr lang="pl-PL" sz="2000" dirty="0" smtClean="0">
                <a:solidFill>
                  <a:srgbClr val="FF0000"/>
                </a:solidFill>
                <a:hlinkClick r:id="rId2"/>
              </a:rPr>
              <a:t>ftn3</a:t>
            </a:r>
            <a:endParaRPr lang="pl-PL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1.04.2022 - </a:t>
            </a:r>
            <a:r>
              <a:rPr lang="en-US" sz="2000" dirty="0" err="1"/>
              <a:t>MiCA</a:t>
            </a:r>
            <a:r>
              <a:rPr lang="en-US" sz="2000" dirty="0"/>
              <a:t>: Proposal for a regulation on Markets in crypto-assets - Three-column table to commence </a:t>
            </a:r>
            <a:r>
              <a:rPr lang="en-US" sz="2000" dirty="0" err="1" smtClean="0"/>
              <a:t>trilogues</a:t>
            </a:r>
            <a:r>
              <a:rPr lang="pl-PL" sz="2000" dirty="0" smtClean="0"/>
              <a:t> </a:t>
            </a:r>
            <a:r>
              <a:rPr lang="en-US" sz="2000" dirty="0" smtClean="0"/>
              <a:t>ST </a:t>
            </a:r>
            <a:r>
              <a:rPr lang="en-US" sz="2000" dirty="0"/>
              <a:t>7694 2022 </a:t>
            </a:r>
            <a:r>
              <a:rPr lang="en-US" sz="2000" dirty="0" smtClean="0"/>
              <a:t>INIT</a:t>
            </a:r>
            <a:endParaRPr lang="pl-PL" sz="2000" dirty="0" smtClean="0"/>
          </a:p>
          <a:p>
            <a:pPr marL="0" indent="0">
              <a:buNone/>
            </a:pPr>
            <a:r>
              <a:rPr lang="pl-PL" sz="2000" dirty="0">
                <a:hlinkClick r:id="rId3"/>
              </a:rPr>
              <a:t>https://eur-lex.europa.eu/legal-content/EN/TXT/PDF/?</a:t>
            </a:r>
            <a:r>
              <a:rPr lang="pl-PL" sz="2000" dirty="0" smtClean="0">
                <a:hlinkClick r:id="rId3"/>
              </a:rPr>
              <a:t>uri=CONSIL:ST_7694_2022_INIT&amp;from=PL</a:t>
            </a:r>
            <a:r>
              <a:rPr lang="pl-PL" sz="2000" dirty="0" smtClean="0"/>
              <a:t> </a:t>
            </a:r>
            <a:endParaRPr lang="pl-PL" sz="20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kancelaria@witoldsrokosz.pl witold.srokosz@uwr.edu.pl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952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5A6A2B0-1290-9452-592E-F87719EB1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910"/>
          </a:xfrm>
        </p:spPr>
        <p:txBody>
          <a:bodyPr/>
          <a:lstStyle/>
          <a:p>
            <a:r>
              <a:rPr lang="pl-PL" sz="2400" dirty="0"/>
              <a:t>Częściowe wyłączenia podmiotowe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74C93FB-C343-CFFD-460A-C863266D9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857" y="1660550"/>
            <a:ext cx="8229600" cy="4695800"/>
          </a:xfrm>
        </p:spPr>
        <p:txBody>
          <a:bodyPr/>
          <a:lstStyle/>
          <a:p>
            <a:pPr marL="0" indent="0">
              <a:buNone/>
            </a:pPr>
            <a:r>
              <a:rPr lang="pl-PL" sz="1800" dirty="0"/>
              <a:t>Art. 2 ust. 5. </a:t>
            </a:r>
          </a:p>
          <a:p>
            <a:pPr marL="0" indent="0">
              <a:buNone/>
            </a:pPr>
            <a:r>
              <a:rPr lang="pl-PL" sz="1800" dirty="0"/>
              <a:t>W przypadku świadczenia co najmniej jednej usługi w zakresie kryptoaktywów </a:t>
            </a:r>
          </a:p>
          <a:p>
            <a:pPr marL="0" indent="0">
              <a:buNone/>
            </a:pPr>
            <a:r>
              <a:rPr lang="pl-PL" sz="1800" dirty="0"/>
              <a:t>instytucje kredytowe posiadające zezwolenie na podstawie dyrektywy 2013/36/UE, a  także podmioty zwolnione na podstawie art. 2 ust. 5 pkt 4–23 tej dyrektywy, </a:t>
            </a:r>
          </a:p>
          <a:p>
            <a:pPr marL="0" indent="0">
              <a:buNone/>
            </a:pPr>
            <a:r>
              <a:rPr lang="pl-PL" sz="1800" dirty="0"/>
              <a:t>kontrahenci centralni, którzy uzyskali zezwolenie na mocy rozporządzenia (UE) nr  648/2012, rynki regulowane, które uzyskały zezwolenie na mocy dyrektywy </a:t>
            </a:r>
          </a:p>
          <a:p>
            <a:pPr marL="0" indent="0">
              <a:buNone/>
            </a:pPr>
            <a:r>
              <a:rPr lang="pl-PL" sz="1800" dirty="0"/>
              <a:t>2014/65/UE, oraz centralne depozyty papierów wartościowych posiadające</a:t>
            </a:r>
          </a:p>
          <a:p>
            <a:pPr marL="0" indent="0">
              <a:buNone/>
            </a:pPr>
            <a:r>
              <a:rPr lang="pl-PL" sz="1800" dirty="0"/>
              <a:t>zezwolenie na mocy rozporządzenia UE nr 909/2014 nie podlegają przepisom tytułu V rozdział I, z wyjątkiem art. 57 i 58.</a:t>
            </a:r>
          </a:p>
          <a:p>
            <a:pPr marL="0" indent="0">
              <a:buNone/>
            </a:pPr>
            <a:r>
              <a:rPr lang="pl-PL" sz="1800" dirty="0"/>
              <a:t>5a. W przypadku świadczenia co najmniej jednej usługi w zakresie kryptoaktywów  infrastruktury rynku finansowego posiadające zezwolenie na podstawie  rozporządzenia (UE) nr 648/2012, dyrektywy 2014/65/UE, rozporządzenia (UE) nr  909/2014 lub dyrektywy 2015/2366 nie podlegają przepisom tytułu V rozdział I,  z wyjątkiem obowiązku przedstawiania informacji wymaganych na mocy art. 54 ust.  2 lit. d)–r), a także art. 57 i 58.</a:t>
            </a:r>
          </a:p>
        </p:txBody>
      </p:sp>
    </p:spTree>
    <p:extLst>
      <p:ext uri="{BB962C8B-B14F-4D97-AF65-F5344CB8AC3E}">
        <p14:creationId xmlns:p14="http://schemas.microsoft.com/office/powerpoint/2010/main" val="1710389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98657"/>
            <a:ext cx="8229600" cy="4002045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2057401" y="3149430"/>
            <a:ext cx="42696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/>
              <a:t>DZIĘKUJĘ ZA UWAGĘ </a:t>
            </a:r>
          </a:p>
        </p:txBody>
      </p:sp>
      <p:sp>
        <p:nvSpPr>
          <p:cNvPr id="2" name="Prostokąt 1"/>
          <p:cNvSpPr/>
          <p:nvPr/>
        </p:nvSpPr>
        <p:spPr>
          <a:xfrm>
            <a:off x="971600" y="4293096"/>
            <a:ext cx="67687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Prezentacja powstała w ramach projektu badawczego nr 0201/0320/21 finansowanego przez NCN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44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</p:spPr>
        <p:txBody>
          <a:bodyPr/>
          <a:lstStyle/>
          <a:p>
            <a:r>
              <a:rPr lang="pl-PL" sz="3200" dirty="0"/>
              <a:t>Pakiet dotyczący finansów cyfrowych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1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Communication from the Commission to the European Parliament, the Council, The European Central Bank, The European Economic And Social Committee and the Committee of the Regions. </a:t>
            </a:r>
            <a:r>
              <a:rPr lang="en-US" sz="1400" dirty="0" err="1"/>
              <a:t>FinTech</a:t>
            </a:r>
            <a:r>
              <a:rPr lang="en-US" sz="1400" dirty="0"/>
              <a:t> Action plan: For a more competitive and innovative European financial sector, Brussels, 8.3.2018 COM(2018) 109 final.</a:t>
            </a:r>
            <a:endParaRPr lang="pl-PL" sz="1600" dirty="0"/>
          </a:p>
          <a:p>
            <a:pPr marL="0" indent="0">
              <a:buNone/>
            </a:pPr>
            <a:r>
              <a:rPr lang="pl-PL" sz="1400" b="1" dirty="0"/>
              <a:t>Pakiet dotyczący finansów cyfrowych:</a:t>
            </a:r>
          </a:p>
          <a:p>
            <a:pPr marL="0" indent="0">
              <a:buNone/>
            </a:pPr>
            <a:r>
              <a:rPr lang="pl-PL" sz="1400" dirty="0"/>
              <a:t>1. Komunikat Komisji do Parlamentu Europejskiego, Rady Europejskiej, Rady, Europejskiego Banku Centralnego, Europejskiego Komitetu Ekonomiczno-Społecznego i Komitetu Regionów z dnia 23 września 2020 r. w sprawie strategii dla UE w zakresie finansów cyfrowych, COM(2020) 591</a:t>
            </a:r>
          </a:p>
          <a:p>
            <a:pPr marL="0" indent="0">
              <a:buNone/>
            </a:pPr>
            <a:r>
              <a:rPr lang="pl-PL" sz="1800" b="1" dirty="0">
                <a:solidFill>
                  <a:srgbClr val="FF0000"/>
                </a:solidFill>
              </a:rPr>
              <a:t>2. Wniosek z dnia 24.09.2020 r. ROZPORZĄDZENIE PARLAMENTU EUROPEJSKIEGO I RADY w sprawie rynków kryptoaktywów i zmieniające dyrektywę (UE) 2019/1937  (COM(2020) 593 </a:t>
            </a:r>
            <a:r>
              <a:rPr lang="pl-PL" sz="1800" b="1" dirty="0" err="1">
                <a:solidFill>
                  <a:srgbClr val="FF0000"/>
                </a:solidFill>
              </a:rPr>
              <a:t>final</a:t>
            </a:r>
            <a:r>
              <a:rPr lang="pl-PL" sz="1800" b="1" dirty="0">
                <a:solidFill>
                  <a:srgbClr val="FF0000"/>
                </a:solidFill>
              </a:rPr>
              <a:t> 2020/0265(COD)) </a:t>
            </a:r>
            <a:r>
              <a:rPr lang="en-US" sz="1800" dirty="0"/>
              <a:t>REGULATION OF THE EUROPEAN PARLIAMENT AND OF THE COUNCIL</a:t>
            </a:r>
          </a:p>
          <a:p>
            <a:pPr marL="0" indent="0">
              <a:buNone/>
            </a:pPr>
            <a:r>
              <a:rPr lang="en-US" sz="1800" dirty="0"/>
              <a:t>on Markets in Crypto-assets, and amending </a:t>
            </a:r>
            <a:r>
              <a:rPr lang="en-US" sz="1800" dirty="0" err="1"/>
              <a:t>Directiv</a:t>
            </a:r>
            <a:r>
              <a:rPr lang="pl-PL" sz="1800" dirty="0"/>
              <a:t>e </a:t>
            </a:r>
            <a:r>
              <a:rPr lang="pl-PL" sz="1800" b="1" dirty="0">
                <a:solidFill>
                  <a:srgbClr val="FF0000"/>
                </a:solidFill>
              </a:rPr>
              <a:t>- </a:t>
            </a:r>
            <a:r>
              <a:rPr lang="pl-PL" sz="1800" b="1" dirty="0" err="1">
                <a:solidFill>
                  <a:srgbClr val="FF0000"/>
                </a:solidFill>
              </a:rPr>
              <a:t>MiCA</a:t>
            </a:r>
            <a:endParaRPr lang="pl-PL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1400" dirty="0"/>
              <a:t>3. Wniosek dotyczący rozporządzenia Parlamentu Europejskiego i Rady w sprawie systemu pilotażowego na potrzeby infrastruktur rynkowych w oparciu o technologię rozproszonego rejestru, COM(2020) 594.</a:t>
            </a:r>
          </a:p>
          <a:p>
            <a:pPr marL="0" indent="0">
              <a:buNone/>
            </a:pPr>
            <a:r>
              <a:rPr lang="pl-PL" sz="1400" dirty="0"/>
              <a:t>4. Wniosek dotyczący rozporządzenia Parlamentu Europejskiego i Rady w sprawie operacyjnej odporności cyfrowej sektora finansowego i zmieniającego rozporządzenia (WE) nr 1060/2009, (UE) nr 648/2012, (UE) nr 600/2014 oraz (UE) nr 909/2014, COM(2020) 595.</a:t>
            </a:r>
          </a:p>
          <a:p>
            <a:pPr marL="0" indent="0">
              <a:buNone/>
            </a:pPr>
            <a:r>
              <a:rPr lang="pl-PL" sz="1400" dirty="0"/>
              <a:t>5. Wniosek w sprawie wyjaśnienia lub zmiany niektórych powiązanych przepisów w zakresie unijnych usług finansowych : Wniosek dotyczący dyrektywy Parlamentu Europejskiego i Rady zmieniającej dyrektywy 2006/43/WE, 2009/65/WE, 2009/138/WE, 2011/61/UE, 2013/36/UE, 2014/65/UE, (UE) 2015/2366 i (UE) 2016/2341, COM(2020) 596</a:t>
            </a:r>
            <a:r>
              <a:rPr lang="pl-PL" sz="1800" b="1" dirty="0">
                <a:solidFill>
                  <a:srgbClr val="FF0000"/>
                </a:solidFill>
              </a:rPr>
              <a:t> </a:t>
            </a:r>
            <a:endParaRPr lang="pl-PL" sz="1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/>
              <a:t>kancelaria@witoldsrokosz.pl witold.srokosz@uwr.edu.pl</a:t>
            </a:r>
          </a:p>
        </p:txBody>
      </p:sp>
    </p:spTree>
    <p:extLst>
      <p:ext uri="{BB962C8B-B14F-4D97-AF65-F5344CB8AC3E}">
        <p14:creationId xmlns:p14="http://schemas.microsoft.com/office/powerpoint/2010/main" val="334366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360040"/>
          </a:xfrm>
        </p:spPr>
        <p:txBody>
          <a:bodyPr/>
          <a:lstStyle/>
          <a:p>
            <a:r>
              <a:rPr lang="pl-PL" sz="2400" dirty="0"/>
              <a:t>Strategia dla UE w zakresie finansów cyfrowych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pl-PL" sz="1400" dirty="0"/>
              <a:t>Komunikat Komisji do Parlamentu Europejskiego, Rady Europejskiej, Rady, Europejskiego Banku Centralnego, Europejskiego Komitetu Ekonomiczno-Społecznego i Komitetu Regionów z dnia 23 września 2020 r. w sprawie strategii dla UE w zakresie finansów cyfrowych, COM(2020) 591</a:t>
            </a:r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r>
              <a:rPr lang="pl-PL" sz="1200" b="1" dirty="0"/>
              <a:t>Cel strategiczny</a:t>
            </a:r>
            <a:r>
              <a:rPr lang="pl-PL" sz="1200" dirty="0"/>
              <a:t>: upowszechnienie finansów cyfrowych dla dobra konsumentów i przedsiębiorstw</a:t>
            </a:r>
          </a:p>
          <a:p>
            <a:pPr marL="0" indent="0">
              <a:buNone/>
            </a:pPr>
            <a:r>
              <a:rPr lang="pl-PL" sz="1200" b="1" dirty="0"/>
              <a:t>Cztery priorytety w dziedzinie transformacji cyfrowej sektora finansowego UE</a:t>
            </a:r>
            <a:r>
              <a:rPr lang="pl-PL" sz="1200" dirty="0"/>
              <a:t>: </a:t>
            </a:r>
          </a:p>
          <a:p>
            <a:pPr marL="342900" indent="-342900">
              <a:buAutoNum type="arabicParenR"/>
            </a:pPr>
            <a:r>
              <a:rPr lang="pl-PL" sz="1000" b="1" dirty="0"/>
              <a:t>wyeliminowanie rozdrobnienia jednolitego rynku cyfrowego usług finansowych (chodzi o zwiększenie skali działalności transgranicznej)</a:t>
            </a:r>
            <a:r>
              <a:rPr lang="pl-PL" sz="1000" dirty="0"/>
              <a:t>, co umożliwiłoby europejskim konsumentom uzyskanie dostępu do usług transgranicznych i pomogło europejskim przedsiębiorstwom finansowym zwiększyć skalę ich działalności w środowisku cyfrowym;</a:t>
            </a:r>
          </a:p>
          <a:p>
            <a:pPr marL="342900" indent="-342900">
              <a:buAutoNum type="arabicParenR"/>
            </a:pPr>
            <a:r>
              <a:rPr lang="pl-PL" sz="1000" dirty="0"/>
              <a:t> zapewnienie, aby ramy regulacyjne UE ułatwiały innowacje cyfrowe </a:t>
            </a:r>
            <a:r>
              <a:rPr lang="pl-PL" sz="1000" b="1" dirty="0"/>
              <a:t>leżące w interesie konsumentów i sprzyjające efektywności rynku</a:t>
            </a:r>
            <a:r>
              <a:rPr lang="pl-PL" sz="1000" dirty="0"/>
              <a:t>;</a:t>
            </a:r>
          </a:p>
          <a:p>
            <a:pPr marL="342900" indent="-342900">
              <a:buAutoNum type="arabicParenR"/>
            </a:pPr>
            <a:r>
              <a:rPr lang="pl-PL" sz="1000" dirty="0"/>
              <a:t>stworzenie europejskiej przestrzeni danych finansowych mającej na celu promowanie innowacji opartych na danych w oparciu o europejską strategię w zakresie danych, w tym zwiększenie dostępu do danych i udostępnianie danych w obrębie sektora finansowego;</a:t>
            </a:r>
          </a:p>
          <a:p>
            <a:pPr marL="342900" indent="-342900">
              <a:buAutoNum type="arabicParenR"/>
            </a:pPr>
            <a:r>
              <a:rPr lang="pl-PL" sz="1000" b="1" dirty="0"/>
              <a:t>sprostanie wyzwaniom i zagrożeniom związanym z transformacją cyfrową.</a:t>
            </a:r>
            <a:r>
              <a:rPr lang="pl-PL" sz="1000" dirty="0"/>
              <a:t> Usługi finansowe migrują do środowisk cyfrowych o rozdrobnionych ekosystemach, obejmujących połączonych wzajemnie dostawców usług cyfrowych, którzy w części nie podlegają regulacjom finansowym i nadzorowi finansowemu. </a:t>
            </a:r>
            <a:r>
              <a:rPr lang="pl-PL" sz="1600" b="1" u="sng" dirty="0"/>
              <a:t>Finanse cyfrowe mogą zatem doprowadzić do sytuacji, w której w oparciu o obecne ramy regulacyjne i nadzorcze trudniej będzie zachować stabilność finansową, ochronę konsumentów, integralność rynku, uczciwą konkurencję i bezpieczeństwo. W celu zapewnienia, aby finanse cyfrowe przyczyniały się do tworzenia lepszych produktów finansowych dla konsumentów i przedsiębiorstw, należy uwzględnić te zagrożenia. Komisja będzie zatem przywiązywać szczególną uwagę do zasady „</a:t>
            </a:r>
            <a:r>
              <a:rPr lang="pl-PL" sz="1600" b="1" u="sng" dirty="0">
                <a:solidFill>
                  <a:srgbClr val="FF0000"/>
                </a:solidFill>
              </a:rPr>
              <a:t>taka sama działalność, takie samo ryzyko, takie same przepisy”, </a:t>
            </a:r>
            <a:r>
              <a:rPr lang="pl-PL" sz="1600" b="1" u="sng" dirty="0"/>
              <a:t>zwłaszcza, aby zapewnić równe warunki działania tak istniejącym instytucjom finansowym, jak i nowym uczestnikom rynku.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8812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3"/>
          </a:xfrm>
        </p:spPr>
        <p:txBody>
          <a:bodyPr/>
          <a:lstStyle/>
          <a:p>
            <a:pPr marL="0" indent="0">
              <a:buNone/>
            </a:pPr>
            <a:r>
              <a:rPr lang="pl-PL" sz="1600" dirty="0"/>
              <a:t>Artykuł 1 rozporządzenia </a:t>
            </a:r>
            <a:r>
              <a:rPr lang="pl-PL" sz="1600" dirty="0" err="1"/>
              <a:t>MiCA</a:t>
            </a:r>
            <a:endParaRPr lang="pl-PL" sz="1600" dirty="0"/>
          </a:p>
          <a:p>
            <a:pPr marL="0" indent="0">
              <a:buNone/>
            </a:pPr>
            <a:r>
              <a:rPr lang="pl-PL" sz="1600" dirty="0"/>
              <a:t>Przedmiot</a:t>
            </a:r>
          </a:p>
          <a:p>
            <a:pPr marL="0" indent="0">
              <a:buNone/>
            </a:pPr>
            <a:r>
              <a:rPr lang="pl-PL" sz="1600" dirty="0"/>
              <a:t>W niniejszym rozporządzeniu ustanawia się jednolite przepisy w odniesieniu do:</a:t>
            </a:r>
          </a:p>
          <a:p>
            <a:pPr marL="0" indent="0">
              <a:buNone/>
            </a:pPr>
            <a:r>
              <a:rPr lang="pl-PL" sz="1600" dirty="0"/>
              <a:t>a)wymogów dotyczących przejrzystości</a:t>
            </a:r>
            <a:r>
              <a:rPr lang="pl-PL" sz="1600" b="1" dirty="0"/>
              <a:t>, </a:t>
            </a:r>
            <a:r>
              <a:rPr lang="pl-PL" sz="1600" b="1" i="1" dirty="0"/>
              <a:t>oferowania</a:t>
            </a:r>
            <a:r>
              <a:rPr lang="pl-PL" sz="1600" dirty="0"/>
              <a:t> i ujawniania informacji w odniesieniu do emisji kryptoaktywów i dopuszczania kryptoaktywów do obrotu </a:t>
            </a:r>
            <a:r>
              <a:rPr lang="pl-PL" sz="1600" b="1" i="1" dirty="0"/>
              <a:t>na platformie obrotu </a:t>
            </a:r>
            <a:r>
              <a:rPr lang="pl-PL" sz="1600" b="1" i="1" dirty="0" err="1"/>
              <a:t>kryptowalutami</a:t>
            </a:r>
            <a:r>
              <a:rPr lang="pl-PL" sz="1600" dirty="0"/>
              <a:t>;</a:t>
            </a:r>
          </a:p>
          <a:p>
            <a:pPr marL="0" indent="0">
              <a:buNone/>
            </a:pPr>
            <a:r>
              <a:rPr lang="pl-PL" sz="1600" dirty="0"/>
              <a:t>b)udzielania zezwolenia dostawcom usług w zakresie kryptoaktywów oraz emitentom tokenów powiązanych z aktywami i emitentom tokenów będących pieniądzem elektronicznym </a:t>
            </a:r>
            <a:r>
              <a:rPr lang="pl-PL" sz="1600" b="1" i="1" dirty="0"/>
              <a:t>oraz oferującym te </a:t>
            </a:r>
            <a:r>
              <a:rPr lang="pl-PL" sz="1600" b="1" i="1" dirty="0" err="1"/>
              <a:t>tokeny</a:t>
            </a:r>
            <a:r>
              <a:rPr lang="pl-PL" sz="1600" dirty="0"/>
              <a:t>, a także sprawowania nad nimi nadzoru;</a:t>
            </a:r>
          </a:p>
          <a:p>
            <a:pPr marL="0" indent="0">
              <a:buNone/>
            </a:pPr>
            <a:r>
              <a:rPr lang="pl-PL" sz="1600" dirty="0"/>
              <a:t>c)działalności, organizacji i zasad zarządzania emitentów tokenów powiązanych z aktywami </a:t>
            </a:r>
            <a:r>
              <a:rPr lang="pl-PL" sz="1600" b="1" i="1" dirty="0"/>
              <a:t>oraz oferujących je</a:t>
            </a:r>
            <a:r>
              <a:rPr lang="pl-PL" sz="1600" dirty="0"/>
              <a:t>, emitentów tokenów będących pieniądzem elektronicznym </a:t>
            </a:r>
            <a:r>
              <a:rPr lang="pl-PL" sz="1600" b="1" i="1" dirty="0"/>
              <a:t>i oferujących je </a:t>
            </a:r>
            <a:r>
              <a:rPr lang="pl-PL" sz="1600" dirty="0"/>
              <a:t> oraz dostawców usług w zakresie kryptoaktywów;</a:t>
            </a:r>
          </a:p>
          <a:p>
            <a:pPr marL="0" indent="0">
              <a:buNone/>
            </a:pPr>
            <a:r>
              <a:rPr lang="pl-PL" sz="1600" dirty="0"/>
              <a:t>d)przepisów dotyczących ochrony konsumentów w zakresie emisji kryptoaktywów, obrotu </a:t>
            </a:r>
            <a:r>
              <a:rPr lang="pl-PL" sz="1600" dirty="0" err="1"/>
              <a:t>kryptoaktywami</a:t>
            </a:r>
            <a:r>
              <a:rPr lang="pl-PL" sz="1600" dirty="0"/>
              <a:t>, wymiany kryptoaktywów i przechowywania kryptoaktywów</a:t>
            </a:r>
            <a:r>
              <a:rPr lang="pl-PL" sz="1600" dirty="0" smtClean="0"/>
              <a:t>;</a:t>
            </a:r>
          </a:p>
          <a:p>
            <a:pPr marL="0" indent="0">
              <a:buNone/>
            </a:pPr>
            <a:r>
              <a:rPr lang="en-US" sz="1600" i="1" dirty="0"/>
              <a:t>(da) protection of clients </a:t>
            </a:r>
            <a:r>
              <a:rPr lang="en-US" sz="1600" i="1" dirty="0" smtClean="0"/>
              <a:t>of </a:t>
            </a:r>
            <a:r>
              <a:rPr lang="en-US" sz="1600" i="1" dirty="0" err="1"/>
              <a:t>cryptoassets</a:t>
            </a:r>
            <a:r>
              <a:rPr lang="en-US" sz="1600" i="1" dirty="0"/>
              <a:t> service providers</a:t>
            </a:r>
            <a:r>
              <a:rPr lang="en-US" sz="1600" i="1" dirty="0" smtClean="0"/>
              <a:t>;</a:t>
            </a:r>
            <a:r>
              <a:rPr lang="pl-PL" sz="1600" i="1" dirty="0"/>
              <a:t> (da) ochrona klientów </a:t>
            </a:r>
            <a:r>
              <a:rPr lang="pl-PL" sz="1600" i="1" dirty="0" smtClean="0"/>
              <a:t>dostawców usług </a:t>
            </a:r>
            <a:r>
              <a:rPr lang="pl-PL" sz="1600" i="1" smtClean="0"/>
              <a:t>dotyczących kryptoaktywów; </a:t>
            </a:r>
            <a:r>
              <a:rPr lang="pl-PL" sz="1600" i="1" dirty="0" smtClean="0"/>
              <a:t>[</a:t>
            </a:r>
            <a:r>
              <a:rPr lang="pl-PL" sz="1600" i="1" dirty="0"/>
              <a:t>propozycja Rady]</a:t>
            </a:r>
          </a:p>
          <a:p>
            <a:pPr marL="0" indent="0">
              <a:buNone/>
            </a:pPr>
            <a:r>
              <a:rPr lang="pl-PL" sz="1600" dirty="0"/>
              <a:t>e)środków zapobiegania nadużyciom na rynku w celu zapewnienia integralności rynku kryptoaktywów;</a:t>
            </a:r>
          </a:p>
          <a:p>
            <a:pPr marL="0" indent="0">
              <a:buNone/>
            </a:pPr>
            <a:r>
              <a:rPr lang="pl-PL" sz="1600" b="1" i="1" dirty="0" err="1"/>
              <a:t>ea</a:t>
            </a:r>
            <a:r>
              <a:rPr lang="pl-PL" sz="1600" b="1" i="1" dirty="0"/>
              <a:t>) środków mających zapobiegać wykorzystywaniu kryptoaktywów do celów </a:t>
            </a:r>
          </a:p>
          <a:p>
            <a:pPr marL="0" indent="0">
              <a:buNone/>
            </a:pPr>
            <a:r>
              <a:rPr lang="pl-PL" sz="1600" b="1" i="1" dirty="0"/>
              <a:t>niezgodnych z prawem oraz chronić rynek wewnętrzny przed ryzykiem związanym z </a:t>
            </a:r>
          </a:p>
          <a:p>
            <a:pPr marL="0" indent="0">
              <a:buNone/>
            </a:pPr>
            <a:r>
              <a:rPr lang="pl-PL" sz="1600" b="1" i="1" dirty="0"/>
              <a:t>praniem pieniędzy, finansowaniem terroryzmu i innymi rodzajami działalności</a:t>
            </a:r>
          </a:p>
          <a:p>
            <a:pPr marL="0" indent="0">
              <a:buNone/>
            </a:pPr>
            <a:r>
              <a:rPr lang="pl-PL" sz="1600" b="1" i="1" dirty="0"/>
              <a:t>przestępczej.</a:t>
            </a:r>
          </a:p>
        </p:txBody>
      </p:sp>
    </p:spTree>
    <p:extLst>
      <p:ext uri="{BB962C8B-B14F-4D97-AF65-F5344CB8AC3E}">
        <p14:creationId xmlns:p14="http://schemas.microsoft.com/office/powerpoint/2010/main" val="3910330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075698E-C83F-C353-8348-A75998ADF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19256" cy="491902"/>
          </a:xfrm>
        </p:spPr>
        <p:txBody>
          <a:bodyPr/>
          <a:lstStyle/>
          <a:p>
            <a:pPr algn="ctr"/>
            <a:r>
              <a:rPr lang="pl-PL" sz="2800" dirty="0"/>
              <a:t>Zakres podmiotowy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8A0A5624-49B9-A7E9-790E-11766E486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1680" y="6453336"/>
            <a:ext cx="5544616" cy="268139"/>
          </a:xfrm>
        </p:spPr>
        <p:txBody>
          <a:bodyPr/>
          <a:lstStyle/>
          <a:p>
            <a:pPr algn="ctr">
              <a:defRPr/>
            </a:pPr>
            <a:r>
              <a:rPr lang="en-GB" dirty="0">
                <a:hlinkClick r:id="rId2"/>
              </a:rPr>
              <a:t>witold.srokosz@uwr.edu.pl</a:t>
            </a:r>
            <a:r>
              <a:rPr lang="pl-PL" dirty="0"/>
              <a:t> ; kancelaria@witoldsrokosz.pl </a:t>
            </a:r>
            <a:endParaRPr lang="en-GB" dirty="0"/>
          </a:p>
        </p:txBody>
      </p:sp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48969814-A8F8-B148-A33B-24914449AF0A}"/>
              </a:ext>
            </a:extLst>
          </p:cNvPr>
          <p:cNvSpPr/>
          <p:nvPr/>
        </p:nvSpPr>
        <p:spPr>
          <a:xfrm>
            <a:off x="650776" y="1626643"/>
            <a:ext cx="201622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osoby uczestniczące w emisji</a:t>
            </a:r>
          </a:p>
          <a:p>
            <a:pPr algn="ctr"/>
            <a:r>
              <a:rPr lang="pl-PL" dirty="0"/>
              <a:t>kryptoaktywów 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="" xmlns:a16="http://schemas.microsoft.com/office/drawing/2014/main" id="{9014DC7C-FF78-5920-8D2F-5C0B33F45F91}"/>
              </a:ext>
            </a:extLst>
          </p:cNvPr>
          <p:cNvSpPr/>
          <p:nvPr/>
        </p:nvSpPr>
        <p:spPr>
          <a:xfrm>
            <a:off x="3223456" y="1600655"/>
            <a:ext cx="1728192" cy="1384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osoby</a:t>
            </a:r>
          </a:p>
          <a:p>
            <a:pPr algn="ctr"/>
            <a:r>
              <a:rPr lang="pl-PL" dirty="0"/>
              <a:t>oferujące kryptoaktywa [do celów obrotu] 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="" xmlns:a16="http://schemas.microsoft.com/office/drawing/2014/main" id="{4C5EDF98-9CCE-705D-A6F3-A851736D2F12}"/>
              </a:ext>
            </a:extLst>
          </p:cNvPr>
          <p:cNvSpPr/>
          <p:nvPr/>
        </p:nvSpPr>
        <p:spPr>
          <a:xfrm>
            <a:off x="5292080" y="1612827"/>
            <a:ext cx="1872208" cy="1582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osoby świadczące usługi</a:t>
            </a:r>
          </a:p>
          <a:p>
            <a:pPr algn="ctr"/>
            <a:r>
              <a:rPr lang="pl-PL" dirty="0"/>
              <a:t>związane z [obrotem] </a:t>
            </a:r>
            <a:r>
              <a:rPr lang="pl-PL" dirty="0" err="1"/>
              <a:t>kryptoaktywami</a:t>
            </a:r>
            <a:endParaRPr lang="pl-PL" dirty="0"/>
          </a:p>
        </p:txBody>
      </p:sp>
      <p:sp>
        <p:nvSpPr>
          <p:cNvPr id="9" name="Prostokąt 8">
            <a:extLst>
              <a:ext uri="{FF2B5EF4-FFF2-40B4-BE49-F238E27FC236}">
                <a16:creationId xmlns="" xmlns:a16="http://schemas.microsoft.com/office/drawing/2014/main" id="{C01AF6E5-7031-08DC-7558-900C6819CFC6}"/>
              </a:ext>
            </a:extLst>
          </p:cNvPr>
          <p:cNvSpPr/>
          <p:nvPr/>
        </p:nvSpPr>
        <p:spPr>
          <a:xfrm>
            <a:off x="77075" y="93860"/>
            <a:ext cx="1789050" cy="1221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Art. 2 rozporządzenia </a:t>
            </a:r>
            <a:r>
              <a:rPr lang="pl-PL" dirty="0" err="1"/>
              <a:t>MiCA</a:t>
            </a:r>
            <a:r>
              <a:rPr lang="pl-PL" dirty="0"/>
              <a:t> zakres stosowania</a:t>
            </a:r>
          </a:p>
        </p:txBody>
      </p:sp>
      <p:sp>
        <p:nvSpPr>
          <p:cNvPr id="12" name="Nawias klamrowy otwierający 11">
            <a:extLst>
              <a:ext uri="{FF2B5EF4-FFF2-40B4-BE49-F238E27FC236}">
                <a16:creationId xmlns="" xmlns:a16="http://schemas.microsoft.com/office/drawing/2014/main" id="{05403B3D-8E66-AFC4-2FB7-F06A9D57A8E8}"/>
              </a:ext>
            </a:extLst>
          </p:cNvPr>
          <p:cNvSpPr/>
          <p:nvPr/>
        </p:nvSpPr>
        <p:spPr>
          <a:xfrm rot="5400000">
            <a:off x="3476666" y="-1845796"/>
            <a:ext cx="792088" cy="672717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>
            <a:extLst>
              <a:ext uri="{FF2B5EF4-FFF2-40B4-BE49-F238E27FC236}">
                <a16:creationId xmlns="" xmlns:a16="http://schemas.microsoft.com/office/drawing/2014/main" id="{4857726D-1F6B-B35C-B44B-C1DF1E6D5AA8}"/>
              </a:ext>
            </a:extLst>
          </p:cNvPr>
          <p:cNvSpPr/>
          <p:nvPr/>
        </p:nvSpPr>
        <p:spPr>
          <a:xfrm>
            <a:off x="422271" y="4265791"/>
            <a:ext cx="6116286" cy="21302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/>
              <a:t>a) Europejski Bank Centralny, krajowe banki centralne państw członkowskich, gdy działają one w charakterze władz monetarnych lub innych organów publicznych; </a:t>
            </a:r>
          </a:p>
          <a:p>
            <a:pPr algn="ctr"/>
            <a:r>
              <a:rPr lang="pl-PL" sz="1000" dirty="0"/>
              <a:t>b) zakłady ubezpieczeń lub przedsiębiorstwa prowadzące działalność reasekuracyjną i </a:t>
            </a:r>
            <a:r>
              <a:rPr lang="pl-PL" sz="1000" dirty="0" err="1"/>
              <a:t>retrocesyjną</a:t>
            </a:r>
            <a:r>
              <a:rPr lang="pl-PL" sz="1000" dirty="0"/>
              <a:t> zgodnie z definicją zawartą w dyrektywie Parlamentu Europejskiego i Rady 2009/138/WE30, gdy prowadzą one działalność, o której mowa w tej dyrektywie; </a:t>
            </a:r>
          </a:p>
          <a:p>
            <a:pPr algn="ctr"/>
            <a:r>
              <a:rPr lang="pl-PL" sz="1000" dirty="0"/>
              <a:t>c) likwidatorzy lub administratorzy działających w ramach postępowania upadłościowego, z wyjątkiem do celów art. 42 rozporządzenia </a:t>
            </a:r>
            <a:r>
              <a:rPr lang="pl-PL" sz="1000" dirty="0" err="1"/>
              <a:t>MiCA</a:t>
            </a:r>
            <a:r>
              <a:rPr lang="pl-PL" sz="1000" dirty="0"/>
              <a:t>;</a:t>
            </a:r>
          </a:p>
          <a:p>
            <a:pPr algn="ctr"/>
            <a:r>
              <a:rPr lang="pl-PL" sz="1000" dirty="0"/>
              <a:t>d) osoby, które świadczą usługi w zakresie kryptoaktywów wyłącznie na rzecz swoich jednostek dominujących, swoich jednostek zależnych lub innych jednostek zależnych swoich jednostek dominujących;</a:t>
            </a:r>
          </a:p>
          <a:p>
            <a:pPr algn="ctr"/>
            <a:r>
              <a:rPr lang="pl-PL" sz="1000" dirty="0"/>
              <a:t>e) Europejski Bank Inwestycyjny;</a:t>
            </a:r>
          </a:p>
          <a:p>
            <a:pPr algn="ctr"/>
            <a:r>
              <a:rPr lang="pl-PL" sz="1000" dirty="0"/>
              <a:t>f) Europejski Instrument Stabilności Finansowej oraz Europejski Mechanizm Stabilności;</a:t>
            </a:r>
          </a:p>
          <a:p>
            <a:pPr algn="ctr"/>
            <a:r>
              <a:rPr lang="pl-PL" sz="1000" dirty="0"/>
              <a:t>g) publiczne organizacje międzynarodowe. 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="" xmlns:a16="http://schemas.microsoft.com/office/drawing/2014/main" id="{BD2304EF-9BA7-8CF9-67B6-556AB0071525}"/>
              </a:ext>
            </a:extLst>
          </p:cNvPr>
          <p:cNvSpPr/>
          <p:nvPr/>
        </p:nvSpPr>
        <p:spPr>
          <a:xfrm>
            <a:off x="3095836" y="3429000"/>
            <a:ext cx="2952328" cy="478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Wyłączenia z zakresu podmiotowego:</a:t>
            </a:r>
          </a:p>
        </p:txBody>
      </p:sp>
      <p:sp>
        <p:nvSpPr>
          <p:cNvPr id="5" name="Owal 4">
            <a:extLst>
              <a:ext uri="{FF2B5EF4-FFF2-40B4-BE49-F238E27FC236}">
                <a16:creationId xmlns="" xmlns:a16="http://schemas.microsoft.com/office/drawing/2014/main" id="{0C3E37A7-9186-67A9-3727-29EE183B8AB7}"/>
              </a:ext>
            </a:extLst>
          </p:cNvPr>
          <p:cNvSpPr/>
          <p:nvPr/>
        </p:nvSpPr>
        <p:spPr>
          <a:xfrm>
            <a:off x="1691680" y="3705582"/>
            <a:ext cx="1800200" cy="6458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pełne</a:t>
            </a:r>
          </a:p>
        </p:txBody>
      </p:sp>
      <p:cxnSp>
        <p:nvCxnSpPr>
          <p:cNvPr id="15" name="Łącznik prosty ze strzałką 14">
            <a:extLst>
              <a:ext uri="{FF2B5EF4-FFF2-40B4-BE49-F238E27FC236}">
                <a16:creationId xmlns="" xmlns:a16="http://schemas.microsoft.com/office/drawing/2014/main" id="{F55A289E-BD54-86E2-F35A-37660F1273D6}"/>
              </a:ext>
            </a:extLst>
          </p:cNvPr>
          <p:cNvCxnSpPr>
            <a:cxnSpLocks/>
          </p:cNvCxnSpPr>
          <p:nvPr/>
        </p:nvCxnSpPr>
        <p:spPr>
          <a:xfrm>
            <a:off x="6084168" y="3607734"/>
            <a:ext cx="1152128" cy="3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wal 15">
            <a:extLst>
              <a:ext uri="{FF2B5EF4-FFF2-40B4-BE49-F238E27FC236}">
                <a16:creationId xmlns="" xmlns:a16="http://schemas.microsoft.com/office/drawing/2014/main" id="{A83C5261-1EF1-CBBA-D967-C2FF75BC122C}"/>
              </a:ext>
            </a:extLst>
          </p:cNvPr>
          <p:cNvSpPr/>
          <p:nvPr/>
        </p:nvSpPr>
        <p:spPr>
          <a:xfrm>
            <a:off x="7272300" y="3241969"/>
            <a:ext cx="1656184" cy="7315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częściowe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="" xmlns:a16="http://schemas.microsoft.com/office/drawing/2014/main" id="{824AB960-E4D6-91C7-FA57-8CBDE39E2EF7}"/>
              </a:ext>
            </a:extLst>
          </p:cNvPr>
          <p:cNvSpPr/>
          <p:nvPr/>
        </p:nvSpPr>
        <p:spPr>
          <a:xfrm>
            <a:off x="7164288" y="4080379"/>
            <a:ext cx="1872208" cy="2691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000" dirty="0"/>
              <a:t>1)  Instytucje kredytowe</a:t>
            </a:r>
          </a:p>
          <a:p>
            <a:r>
              <a:rPr lang="pl-PL" sz="1000" dirty="0"/>
              <a:t>2) podmioty zwolnione na podstawie art. 2 ust. 5 pkt 4–23 dyrektywy CRD IV</a:t>
            </a:r>
          </a:p>
          <a:p>
            <a:r>
              <a:rPr lang="pl-PL" sz="1000" dirty="0"/>
              <a:t>3) kontrahenci centralni, którzy uzyskali zezwolenie na mocy rozporządzenia (UE) nr  648/2012, </a:t>
            </a:r>
          </a:p>
          <a:p>
            <a:r>
              <a:rPr lang="pl-PL" sz="1000" dirty="0"/>
              <a:t>4) rynki regulowane, które uzyskały zezwolenie na mocy dyrektywy  2014/65/UE,</a:t>
            </a:r>
          </a:p>
          <a:p>
            <a:r>
              <a:rPr lang="pl-PL" sz="1000" dirty="0"/>
              <a:t>5) centralne depozyty papierów wartościowych posiadające zezwolenie na mocy rozporządzenia UE nr 909/2014</a:t>
            </a:r>
          </a:p>
          <a:p>
            <a:pPr algn="ctr"/>
            <a:endParaRPr lang="pl-PL" sz="1200" dirty="0"/>
          </a:p>
        </p:txBody>
      </p:sp>
      <p:sp>
        <p:nvSpPr>
          <p:cNvPr id="10" name="Prostokąt 9">
            <a:extLst>
              <a:ext uri="{FF2B5EF4-FFF2-40B4-BE49-F238E27FC236}">
                <a16:creationId xmlns="" xmlns:a16="http://schemas.microsoft.com/office/drawing/2014/main" id="{0CC92DF9-F543-4773-0F42-59DCDD429239}"/>
              </a:ext>
            </a:extLst>
          </p:cNvPr>
          <p:cNvSpPr/>
          <p:nvPr/>
        </p:nvSpPr>
        <p:spPr>
          <a:xfrm>
            <a:off x="2201310" y="332656"/>
            <a:ext cx="6727174" cy="4303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This Regulation applies to persons that are engaged in the issuance </a:t>
            </a:r>
            <a:r>
              <a:rPr lang="en-US" sz="1000" b="1" dirty="0"/>
              <a:t>or offering </a:t>
            </a:r>
            <a:r>
              <a:rPr lang="en-US" sz="1000" dirty="0"/>
              <a:t>of crypto-assets </a:t>
            </a:r>
            <a:r>
              <a:rPr lang="en-US" sz="1000" b="1" dirty="0"/>
              <a:t>for the purpose of trading or providing  services </a:t>
            </a:r>
            <a:r>
              <a:rPr lang="en-US" sz="1000" dirty="0"/>
              <a:t>related to </a:t>
            </a:r>
            <a:r>
              <a:rPr lang="en-US" sz="1000" b="1" dirty="0"/>
              <a:t>the trading of </a:t>
            </a:r>
            <a:r>
              <a:rPr lang="en-US" sz="1000" dirty="0"/>
              <a:t>crypto-assets in the Union.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112147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91902"/>
          </a:xfrm>
        </p:spPr>
        <p:txBody>
          <a:bodyPr/>
          <a:lstStyle/>
          <a:p>
            <a:r>
              <a:rPr lang="pl-PL" sz="2000" dirty="0" smtClean="0"/>
              <a:t>Trzy wersje art. 2 ust. 1 </a:t>
            </a:r>
            <a:r>
              <a:rPr lang="pl-PL" sz="2000" dirty="0" err="1" smtClean="0"/>
              <a:t>MiCA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447630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 smtClean="0"/>
              <a:t>Komisja/Parlament Europejski:</a:t>
            </a:r>
          </a:p>
          <a:p>
            <a:pPr marL="0" indent="0">
              <a:buNone/>
            </a:pPr>
            <a:r>
              <a:rPr lang="pl-PL" sz="2000" dirty="0" smtClean="0"/>
              <a:t> </a:t>
            </a:r>
            <a:r>
              <a:rPr lang="en-US" sz="2000" dirty="0"/>
              <a:t>1. This Regulation applies to persons that are engaged in the issuance </a:t>
            </a:r>
            <a:r>
              <a:rPr lang="en-US" sz="2000" b="1" dirty="0"/>
              <a:t>or offering </a:t>
            </a:r>
            <a:r>
              <a:rPr lang="en-US" sz="2000" dirty="0"/>
              <a:t>of crypto-assets </a:t>
            </a:r>
            <a:r>
              <a:rPr lang="en-US" sz="2000" b="1" dirty="0"/>
              <a:t>for the purpose of trading </a:t>
            </a:r>
            <a:r>
              <a:rPr lang="en-US" sz="2000" b="1" dirty="0" smtClean="0"/>
              <a:t>or providing</a:t>
            </a:r>
            <a:r>
              <a:rPr lang="pl-PL" sz="2000" b="1" dirty="0" smtClean="0"/>
              <a:t> </a:t>
            </a:r>
            <a:r>
              <a:rPr lang="en-US" sz="2000" strike="sngStrike" dirty="0" smtClean="0"/>
              <a:t>or provide </a:t>
            </a:r>
            <a:r>
              <a:rPr lang="en-US" sz="2000" dirty="0"/>
              <a:t>services related to </a:t>
            </a:r>
            <a:r>
              <a:rPr lang="en-US" sz="2000" b="1" dirty="0"/>
              <a:t>the trading of </a:t>
            </a:r>
            <a:r>
              <a:rPr lang="en-US" sz="2000" dirty="0"/>
              <a:t>crypto-assets in the </a:t>
            </a:r>
            <a:r>
              <a:rPr lang="en-US" sz="2000" dirty="0" smtClean="0"/>
              <a:t>Union</a:t>
            </a:r>
            <a:endParaRPr lang="pl-PL" sz="2000" dirty="0" smtClean="0"/>
          </a:p>
          <a:p>
            <a:pPr marL="0" indent="0">
              <a:buNone/>
            </a:pPr>
            <a:r>
              <a:rPr lang="pl-PL" sz="1400" dirty="0"/>
              <a:t>Niniejsze rozporządzenie ma zastosowanie do osób uczestniczących w emisji kryptoaktywów lub oferujących je do celów obrotu lub osób świadczących usługi związane z obrotem </a:t>
            </a:r>
            <a:r>
              <a:rPr lang="pl-PL" sz="1400" dirty="0" err="1"/>
              <a:t>kryptoaktywami</a:t>
            </a:r>
            <a:r>
              <a:rPr lang="pl-PL" sz="1400" dirty="0"/>
              <a:t> w Unii</a:t>
            </a:r>
            <a:r>
              <a:rPr lang="pl-PL" sz="1400" dirty="0" smtClean="0"/>
              <a:t>.</a:t>
            </a:r>
          </a:p>
          <a:p>
            <a:pPr marL="0" indent="0">
              <a:buNone/>
            </a:pPr>
            <a:endParaRPr lang="pl-PL" sz="1400" dirty="0" smtClean="0"/>
          </a:p>
          <a:p>
            <a:pPr marL="0" indent="0">
              <a:buNone/>
            </a:pPr>
            <a:r>
              <a:rPr lang="pl-PL" sz="2000" dirty="0" smtClean="0"/>
              <a:t>Komisja/Rada:</a:t>
            </a:r>
          </a:p>
          <a:p>
            <a:pPr marL="0" indent="0">
              <a:buNone/>
            </a:pPr>
            <a:r>
              <a:rPr lang="en-US" sz="2000" dirty="0" smtClean="0"/>
              <a:t>This </a:t>
            </a:r>
            <a:r>
              <a:rPr lang="en-US" sz="2000" dirty="0"/>
              <a:t>Regulation applies to </a:t>
            </a:r>
            <a:r>
              <a:rPr lang="en-US" sz="2000" b="1" dirty="0" smtClean="0"/>
              <a:t>legal</a:t>
            </a:r>
            <a:r>
              <a:rPr lang="pl-PL" sz="2000" b="1" dirty="0" smtClean="0"/>
              <a:t> </a:t>
            </a:r>
            <a:r>
              <a:rPr lang="en-US" sz="2000" b="1" dirty="0" smtClean="0"/>
              <a:t>and </a:t>
            </a:r>
            <a:r>
              <a:rPr lang="en-US" sz="2000" b="1" dirty="0"/>
              <a:t>natural </a:t>
            </a:r>
            <a:r>
              <a:rPr lang="en-US" sz="2000" dirty="0"/>
              <a:t>persons </a:t>
            </a:r>
            <a:r>
              <a:rPr lang="en-US" sz="2000" b="1" dirty="0" smtClean="0"/>
              <a:t>and</a:t>
            </a:r>
            <a:r>
              <a:rPr lang="pl-PL" sz="2000" b="1" dirty="0" smtClean="0"/>
              <a:t> </a:t>
            </a:r>
            <a:r>
              <a:rPr lang="en-US" sz="2000" b="1" dirty="0" smtClean="0"/>
              <a:t>undertakings </a:t>
            </a:r>
            <a:r>
              <a:rPr lang="en-US" sz="2000" dirty="0"/>
              <a:t>that are engaged in </a:t>
            </a:r>
            <a:r>
              <a:rPr lang="en-US" sz="2000" dirty="0" smtClean="0"/>
              <a:t>the</a:t>
            </a:r>
            <a:r>
              <a:rPr lang="pl-PL" sz="2000" dirty="0" smtClean="0"/>
              <a:t> </a:t>
            </a:r>
            <a:r>
              <a:rPr lang="en-US" sz="2000" dirty="0" smtClean="0"/>
              <a:t>issuance</a:t>
            </a:r>
            <a:r>
              <a:rPr lang="en-US" sz="2000" dirty="0"/>
              <a:t>, </a:t>
            </a:r>
            <a:r>
              <a:rPr lang="en-US" sz="2000" b="1" dirty="0"/>
              <a:t>offer to the public and </a:t>
            </a:r>
            <a:r>
              <a:rPr lang="en-US" sz="2000" b="1" dirty="0" smtClean="0"/>
              <a:t>the</a:t>
            </a:r>
            <a:r>
              <a:rPr lang="pl-PL" sz="2000" b="1" dirty="0" smtClean="0"/>
              <a:t> </a:t>
            </a:r>
            <a:r>
              <a:rPr lang="en-US" sz="2000" b="1" dirty="0" smtClean="0"/>
              <a:t>admission </a:t>
            </a:r>
            <a:r>
              <a:rPr lang="en-US" sz="2000" b="1" dirty="0"/>
              <a:t>to trading </a:t>
            </a:r>
            <a:r>
              <a:rPr lang="en-US" sz="2000" dirty="0"/>
              <a:t>of </a:t>
            </a:r>
            <a:r>
              <a:rPr lang="en-US" sz="2000" dirty="0" err="1"/>
              <a:t>cryptoassets</a:t>
            </a:r>
            <a:r>
              <a:rPr lang="en-US" sz="2000" dirty="0"/>
              <a:t> or provide services relate</a:t>
            </a:r>
            <a:r>
              <a:rPr lang="en-US" sz="2000" b="1" dirty="0"/>
              <a:t>d</a:t>
            </a:r>
            <a:r>
              <a:rPr lang="en-US" sz="2000" dirty="0"/>
              <a:t> </a:t>
            </a:r>
            <a:r>
              <a:rPr lang="en-US" sz="2000" dirty="0" smtClean="0"/>
              <a:t>to</a:t>
            </a:r>
            <a:r>
              <a:rPr lang="pl-PL" sz="2000" dirty="0" smtClean="0"/>
              <a:t> </a:t>
            </a:r>
            <a:r>
              <a:rPr lang="en-US" sz="2000" dirty="0" smtClean="0"/>
              <a:t>crypto-assets </a:t>
            </a:r>
            <a:r>
              <a:rPr lang="en-US" sz="2000" dirty="0"/>
              <a:t>in the Union </a:t>
            </a:r>
            <a:r>
              <a:rPr lang="en-US" sz="2000" b="1" dirty="0">
                <a:solidFill>
                  <a:srgbClr val="FF0000"/>
                </a:solidFill>
              </a:rPr>
              <a:t>and </a:t>
            </a:r>
            <a:r>
              <a:rPr lang="en-US" sz="2000" b="1" dirty="0" smtClean="0">
                <a:solidFill>
                  <a:srgbClr val="FF0000"/>
                </a:solidFill>
              </a:rPr>
              <a:t>to</a:t>
            </a:r>
            <a:r>
              <a:rPr lang="pl-PL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any </a:t>
            </a:r>
            <a:r>
              <a:rPr lang="en-US" sz="2000" b="1" dirty="0">
                <a:solidFill>
                  <a:srgbClr val="FF0000"/>
                </a:solidFill>
              </a:rPr>
              <a:t>transaction, order or </a:t>
            </a:r>
            <a:r>
              <a:rPr lang="en-US" sz="2000" b="1" dirty="0" err="1" smtClean="0">
                <a:solidFill>
                  <a:srgbClr val="FF0000"/>
                </a:solidFill>
              </a:rPr>
              <a:t>behaviour</a:t>
            </a:r>
            <a:r>
              <a:rPr lang="pl-PL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associated </a:t>
            </a:r>
            <a:r>
              <a:rPr lang="en-US" sz="2000" b="1" dirty="0">
                <a:solidFill>
                  <a:srgbClr val="FF0000"/>
                </a:solidFill>
              </a:rPr>
              <a:t>to </a:t>
            </a:r>
            <a:r>
              <a:rPr lang="en-US" sz="2000" b="1" dirty="0" smtClean="0">
                <a:solidFill>
                  <a:srgbClr val="FF0000"/>
                </a:solidFill>
              </a:rPr>
              <a:t>crypto-assets,</a:t>
            </a:r>
            <a:r>
              <a:rPr lang="pl-PL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concerning </a:t>
            </a:r>
            <a:r>
              <a:rPr lang="en-US" sz="2000" b="1" dirty="0">
                <a:solidFill>
                  <a:srgbClr val="FF0000"/>
                </a:solidFill>
              </a:rPr>
              <a:t>market abuse </a:t>
            </a:r>
            <a:r>
              <a:rPr lang="en-US" sz="2000" b="1" dirty="0" smtClean="0">
                <a:solidFill>
                  <a:srgbClr val="FF0000"/>
                </a:solidFill>
              </a:rPr>
              <a:t>rules</a:t>
            </a:r>
            <a:r>
              <a:rPr lang="pl-PL" sz="20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pl-PL" sz="1400" dirty="0"/>
              <a:t>Niniejsze rozporządzenie ma zastosowanie do </a:t>
            </a:r>
            <a:r>
              <a:rPr lang="pl-PL" sz="1400" dirty="0" smtClean="0"/>
              <a:t>osób </a:t>
            </a:r>
            <a:r>
              <a:rPr lang="pl-PL" sz="1400" b="1" dirty="0" smtClean="0"/>
              <a:t>prawnych i fizycznych </a:t>
            </a:r>
            <a:r>
              <a:rPr lang="pl-PL" sz="1400" dirty="0" smtClean="0"/>
              <a:t>oraz </a:t>
            </a:r>
            <a:r>
              <a:rPr lang="pl-PL" sz="1400" b="1" dirty="0" smtClean="0"/>
              <a:t>przedsiębiorstw</a:t>
            </a:r>
            <a:r>
              <a:rPr lang="pl-PL" sz="1400" dirty="0" smtClean="0"/>
              <a:t>, które przeprowadzają emisję, </a:t>
            </a:r>
            <a:r>
              <a:rPr lang="pl-PL" sz="1400" b="1" dirty="0" smtClean="0"/>
              <a:t>dokonują oferty publicznej i wprowadzają do obrotu kryptoaktywa </a:t>
            </a:r>
            <a:r>
              <a:rPr lang="pl-PL" sz="1400" dirty="0" smtClean="0"/>
              <a:t>lub świadczą usługi związane z </a:t>
            </a:r>
            <a:r>
              <a:rPr lang="pl-PL" sz="1400" dirty="0" err="1" smtClean="0"/>
              <a:t>kryptowalutami</a:t>
            </a:r>
            <a:r>
              <a:rPr lang="pl-PL" sz="1400" dirty="0" smtClean="0"/>
              <a:t> w Unii </a:t>
            </a:r>
            <a:r>
              <a:rPr lang="pl-PL" sz="1400" b="1" dirty="0" smtClean="0"/>
              <a:t>a także do wszelkich transakcji, zleceń lub </a:t>
            </a:r>
            <a:r>
              <a:rPr lang="pl-PL" sz="1400" b="1" dirty="0" err="1" smtClean="0"/>
              <a:t>zachowań</a:t>
            </a:r>
            <a:r>
              <a:rPr lang="pl-PL" sz="1400" b="1" dirty="0" smtClean="0"/>
              <a:t> związanych z </a:t>
            </a:r>
            <a:r>
              <a:rPr lang="pl-PL" sz="1400" b="1" dirty="0" err="1" smtClean="0"/>
              <a:t>kryptoaktywami</a:t>
            </a:r>
            <a:r>
              <a:rPr lang="pl-PL" sz="1400" b="1" dirty="0" smtClean="0"/>
              <a:t> dotyczących zasad nadużyć na rynku (market </a:t>
            </a:r>
            <a:r>
              <a:rPr lang="pl-PL" sz="1400" b="1" dirty="0" err="1" smtClean="0"/>
              <a:t>abuse</a:t>
            </a:r>
            <a:r>
              <a:rPr lang="pl-PL" sz="1400" b="1" dirty="0" smtClean="0"/>
              <a:t> </a:t>
            </a:r>
            <a:r>
              <a:rPr lang="pl-PL" sz="1400" b="1" dirty="0" err="1" smtClean="0"/>
              <a:t>rules</a:t>
            </a:r>
            <a:r>
              <a:rPr lang="pl-PL" sz="1400" b="1" dirty="0" smtClean="0"/>
              <a:t>). </a:t>
            </a:r>
            <a:endParaRPr lang="pl-PL" sz="1400" b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kancelaria@witoldsrokosz.pl witold.srokosz@uwr.edu.pl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86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>
            <a:extLst>
              <a:ext uri="{FF2B5EF4-FFF2-40B4-BE49-F238E27FC236}">
                <a16:creationId xmlns="" xmlns:a16="http://schemas.microsoft.com/office/drawing/2014/main" id="{FB5EA2FD-69B0-5212-AEDF-ED074C3AF4D1}"/>
              </a:ext>
            </a:extLst>
          </p:cNvPr>
          <p:cNvSpPr/>
          <p:nvPr/>
        </p:nvSpPr>
        <p:spPr>
          <a:xfrm>
            <a:off x="7214991" y="700573"/>
            <a:ext cx="1872208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Emisja/oferowanie kryptoaktywów oraz świadczenie usług związanych z obrotem </a:t>
            </a:r>
            <a:r>
              <a:rPr lang="pl-PL" dirty="0" err="1"/>
              <a:t>kryptoaktywami</a:t>
            </a:r>
            <a:r>
              <a:rPr lang="pl-PL" dirty="0"/>
              <a:t> </a:t>
            </a:r>
            <a:r>
              <a:rPr lang="pl-PL" sz="2400" b="1" dirty="0"/>
              <a:t>w Unii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3E82616-BBC1-A977-DF28-CD3AAB3F2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91902"/>
          </a:xfrm>
        </p:spPr>
        <p:txBody>
          <a:bodyPr/>
          <a:lstStyle/>
          <a:p>
            <a:r>
              <a:rPr lang="pl-PL" sz="2800" dirty="0"/>
              <a:t>Zakres przedmiotowy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31FEF91B-1790-788A-79BE-156635F39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75656" y="6629857"/>
            <a:ext cx="4688160" cy="196131"/>
          </a:xfrm>
        </p:spPr>
        <p:txBody>
          <a:bodyPr/>
          <a:lstStyle/>
          <a:p>
            <a:pPr>
              <a:defRPr/>
            </a:pPr>
            <a:r>
              <a:rPr lang="en-GB" dirty="0">
                <a:hlinkClick r:id="rId2"/>
              </a:rPr>
              <a:t>kancelaria@witoldsrokosz.pl</a:t>
            </a:r>
            <a:r>
              <a:rPr lang="pl-PL" dirty="0"/>
              <a:t> ;</a:t>
            </a:r>
            <a:r>
              <a:rPr lang="en-GB" dirty="0"/>
              <a:t> witold.srokosz@uwr.edu.pl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="" xmlns:a16="http://schemas.microsoft.com/office/drawing/2014/main" id="{033993F6-19B2-2878-025A-598FF5E8A44E}"/>
              </a:ext>
            </a:extLst>
          </p:cNvPr>
          <p:cNvSpPr/>
          <p:nvPr/>
        </p:nvSpPr>
        <p:spPr>
          <a:xfrm>
            <a:off x="342963" y="1677000"/>
            <a:ext cx="1944216" cy="728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Emisja kryptoaktywów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60A797F4-30A6-F5E9-5F45-0F5BE316827B}"/>
              </a:ext>
            </a:extLst>
          </p:cNvPr>
          <p:cNvSpPr/>
          <p:nvPr/>
        </p:nvSpPr>
        <p:spPr>
          <a:xfrm>
            <a:off x="2652709" y="1587468"/>
            <a:ext cx="20882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Oferowanie kryptoaktywów [do celów obrotu]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="" xmlns:a16="http://schemas.microsoft.com/office/drawing/2014/main" id="{CFE454FE-B7B6-E0E9-2D82-8A3C56F12B9C}"/>
              </a:ext>
            </a:extLst>
          </p:cNvPr>
          <p:cNvSpPr/>
          <p:nvPr/>
        </p:nvSpPr>
        <p:spPr>
          <a:xfrm>
            <a:off x="5060318" y="1475837"/>
            <a:ext cx="19442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Świadczenie usług związanych z [obrotem] </a:t>
            </a:r>
            <a:r>
              <a:rPr lang="pl-PL" dirty="0" err="1"/>
              <a:t>kryptoaktywami</a:t>
            </a:r>
            <a:endParaRPr lang="pl-PL" dirty="0"/>
          </a:p>
        </p:txBody>
      </p:sp>
      <p:cxnSp>
        <p:nvCxnSpPr>
          <p:cNvPr id="11" name="Łącznik prosty ze strzałką 10">
            <a:extLst>
              <a:ext uri="{FF2B5EF4-FFF2-40B4-BE49-F238E27FC236}">
                <a16:creationId xmlns="" xmlns:a16="http://schemas.microsoft.com/office/drawing/2014/main" id="{95C73DAF-3CEE-6A54-DCC6-D845B030EF21}"/>
              </a:ext>
            </a:extLst>
          </p:cNvPr>
          <p:cNvCxnSpPr>
            <a:cxnSpLocks/>
          </p:cNvCxnSpPr>
          <p:nvPr/>
        </p:nvCxnSpPr>
        <p:spPr>
          <a:xfrm>
            <a:off x="2252310" y="2444614"/>
            <a:ext cx="627502" cy="799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>
            <a:extLst>
              <a:ext uri="{FF2B5EF4-FFF2-40B4-BE49-F238E27FC236}">
                <a16:creationId xmlns="" xmlns:a16="http://schemas.microsoft.com/office/drawing/2014/main" id="{3813573D-FD87-774A-F07B-D9F0C70933EE}"/>
              </a:ext>
            </a:extLst>
          </p:cNvPr>
          <p:cNvCxnSpPr>
            <a:cxnSpLocks/>
          </p:cNvCxnSpPr>
          <p:nvPr/>
        </p:nvCxnSpPr>
        <p:spPr>
          <a:xfrm>
            <a:off x="3919193" y="2497382"/>
            <a:ext cx="36005" cy="751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>
            <a:extLst>
              <a:ext uri="{FF2B5EF4-FFF2-40B4-BE49-F238E27FC236}">
                <a16:creationId xmlns="" xmlns:a16="http://schemas.microsoft.com/office/drawing/2014/main" id="{B3F4B148-0367-704D-2C43-47F8E67EFFA3}"/>
              </a:ext>
            </a:extLst>
          </p:cNvPr>
          <p:cNvCxnSpPr>
            <a:cxnSpLocks/>
          </p:cNvCxnSpPr>
          <p:nvPr/>
        </p:nvCxnSpPr>
        <p:spPr>
          <a:xfrm flipH="1">
            <a:off x="5573874" y="2646738"/>
            <a:ext cx="516632" cy="557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ostokąt 15">
            <a:extLst>
              <a:ext uri="{FF2B5EF4-FFF2-40B4-BE49-F238E27FC236}">
                <a16:creationId xmlns="" xmlns:a16="http://schemas.microsoft.com/office/drawing/2014/main" id="{94368AC6-B7DF-495A-54DE-8A893CD5C1CA}"/>
              </a:ext>
            </a:extLst>
          </p:cNvPr>
          <p:cNvSpPr/>
          <p:nvPr/>
        </p:nvSpPr>
        <p:spPr>
          <a:xfrm>
            <a:off x="2399184" y="3244506"/>
            <a:ext cx="38884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Pojęcie kryptoaktywów</a:t>
            </a:r>
          </a:p>
        </p:txBody>
      </p:sp>
      <p:cxnSp>
        <p:nvCxnSpPr>
          <p:cNvPr id="25" name="Łącznik prosty ze strzałką 24">
            <a:extLst>
              <a:ext uri="{FF2B5EF4-FFF2-40B4-BE49-F238E27FC236}">
                <a16:creationId xmlns="" xmlns:a16="http://schemas.microsoft.com/office/drawing/2014/main" id="{019E1E69-5179-2974-C9A8-2F5054D78092}"/>
              </a:ext>
            </a:extLst>
          </p:cNvPr>
          <p:cNvCxnSpPr/>
          <p:nvPr/>
        </p:nvCxnSpPr>
        <p:spPr>
          <a:xfrm flipH="1">
            <a:off x="2483768" y="3933056"/>
            <a:ext cx="72008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rostokąt 25">
            <a:extLst>
              <a:ext uri="{FF2B5EF4-FFF2-40B4-BE49-F238E27FC236}">
                <a16:creationId xmlns="" xmlns:a16="http://schemas.microsoft.com/office/drawing/2014/main" id="{38D207DB-D5D9-BB14-A063-D85C035983B1}"/>
              </a:ext>
            </a:extLst>
          </p:cNvPr>
          <p:cNvSpPr/>
          <p:nvPr/>
        </p:nvSpPr>
        <p:spPr>
          <a:xfrm>
            <a:off x="935596" y="4293095"/>
            <a:ext cx="4572508" cy="22676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/>
              <a:t>WYŁĄCZENIA z zakresu przedmiotowego</a:t>
            </a:r>
          </a:p>
          <a:p>
            <a:pPr algn="ctr"/>
            <a:r>
              <a:rPr lang="pl-PL" sz="1000" dirty="0"/>
              <a:t>Rozporządzenie </a:t>
            </a:r>
            <a:r>
              <a:rPr lang="pl-PL" sz="1000" dirty="0" err="1"/>
              <a:t>MiCA</a:t>
            </a:r>
            <a:r>
              <a:rPr lang="pl-PL" sz="1000" dirty="0"/>
              <a:t> nie ma jednak zastosowania do kryptoaktywów, które kwalifikują się jako:</a:t>
            </a:r>
          </a:p>
          <a:p>
            <a:pPr algn="ctr"/>
            <a:r>
              <a:rPr lang="pl-PL" sz="1000" dirty="0"/>
              <a:t>a) instrumenty finansowe zgodnie z definicją zawartą w art. 4 ust. 1 pkt 15 dyrektywy 2014/65/UE;</a:t>
            </a:r>
          </a:p>
          <a:p>
            <a:pPr algn="ctr"/>
            <a:r>
              <a:rPr lang="pl-PL" sz="1000" dirty="0"/>
              <a:t>b) pieniądz elektroniczny zgodnie z definicją zawartą w art. 2 pkt 2 dyrektywy 2009/110/WE, z wyjątkiem kryptoaktywów, które kwalifikują się jako token będące pieniądzem elektronicznym na podstawie niniejszego rozporządzenia;</a:t>
            </a:r>
          </a:p>
          <a:p>
            <a:pPr algn="ctr"/>
            <a:r>
              <a:rPr lang="pl-PL" sz="1000" dirty="0"/>
              <a:t>c) depozyty zgodnie z definicją zawartą w art. 2 ust. 1 pkt 3 dyrektywy Parlamentu Europejskiego i Rady 2014/49/UE28;</a:t>
            </a:r>
          </a:p>
          <a:p>
            <a:pPr algn="ctr"/>
            <a:r>
              <a:rPr lang="pl-PL" sz="1000" dirty="0"/>
              <a:t>d) lokaty strukturyzowane zgodnie z definicją zawartą w art. 4 ust. 1 pkt 43 dyrektywy 2014/65/UE;</a:t>
            </a:r>
          </a:p>
          <a:p>
            <a:pPr algn="ctr"/>
            <a:r>
              <a:rPr lang="pl-PL" sz="1000" dirty="0"/>
              <a:t>e) sekurytyzacja zgodnie z definicją zawartą w art. 2 pkt 1 rozporządzenia Parlamentu Europejskiego i Rady (UE) 2017/24022</a:t>
            </a:r>
          </a:p>
        </p:txBody>
      </p:sp>
      <p:sp>
        <p:nvSpPr>
          <p:cNvPr id="27" name="Prostokąt 26">
            <a:extLst>
              <a:ext uri="{FF2B5EF4-FFF2-40B4-BE49-F238E27FC236}">
                <a16:creationId xmlns="" xmlns:a16="http://schemas.microsoft.com/office/drawing/2014/main" id="{A471BEB4-D566-594B-F98B-66562D1AA8D6}"/>
              </a:ext>
            </a:extLst>
          </p:cNvPr>
          <p:cNvSpPr/>
          <p:nvPr/>
        </p:nvSpPr>
        <p:spPr>
          <a:xfrm>
            <a:off x="5608172" y="3732712"/>
            <a:ext cx="1944216" cy="3125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/>
              <a:t>cyfrowe odzwierciedlenie wartości lub prawa</a:t>
            </a:r>
          </a:p>
          <a:p>
            <a:pPr algn="ctr"/>
            <a:r>
              <a:rPr lang="pl-PL" sz="1200" i="1" dirty="0">
                <a:solidFill>
                  <a:srgbClr val="FFFF00"/>
                </a:solidFill>
              </a:rPr>
              <a:t>wykorzystujące kryptografię jako zabezpieczenie i przybierające postać monety</a:t>
            </a:r>
          </a:p>
          <a:p>
            <a:pPr algn="ctr"/>
            <a:r>
              <a:rPr lang="pl-PL" sz="1200" i="1" dirty="0">
                <a:solidFill>
                  <a:srgbClr val="FFFF00"/>
                </a:solidFill>
              </a:rPr>
              <a:t>lub </a:t>
            </a:r>
            <a:r>
              <a:rPr lang="pl-PL" sz="1200" i="1" dirty="0" err="1">
                <a:solidFill>
                  <a:srgbClr val="FFFF00"/>
                </a:solidFill>
              </a:rPr>
              <a:t>tokena</a:t>
            </a:r>
            <a:r>
              <a:rPr lang="pl-PL" sz="1200" i="1" dirty="0">
                <a:solidFill>
                  <a:srgbClr val="FFFF00"/>
                </a:solidFill>
              </a:rPr>
              <a:t> lub dowolnego innego środka cyfrowego</a:t>
            </a:r>
            <a:r>
              <a:rPr lang="pl-PL" sz="1200" dirty="0"/>
              <a:t>, i które można przenosić</a:t>
            </a:r>
          </a:p>
          <a:p>
            <a:pPr algn="ctr"/>
            <a:r>
              <a:rPr lang="pl-PL" sz="1200" dirty="0"/>
              <a:t>i przechowywać w formie elektronicznej z wykorzystaniem technologii</a:t>
            </a:r>
          </a:p>
          <a:p>
            <a:pPr algn="ctr"/>
            <a:r>
              <a:rPr lang="pl-PL" sz="1200" dirty="0"/>
              <a:t>rozproszonego rejestru lub podobnej technologii</a:t>
            </a:r>
            <a:r>
              <a:rPr lang="pl-PL" dirty="0"/>
              <a:t>; </a:t>
            </a:r>
          </a:p>
        </p:txBody>
      </p:sp>
      <p:sp>
        <p:nvSpPr>
          <p:cNvPr id="29" name="Prostokąt 28">
            <a:extLst>
              <a:ext uri="{FF2B5EF4-FFF2-40B4-BE49-F238E27FC236}">
                <a16:creationId xmlns="" xmlns:a16="http://schemas.microsoft.com/office/drawing/2014/main" id="{2891CAB3-C9B0-EDDD-DEFF-A4A055F496CF}"/>
              </a:ext>
            </a:extLst>
          </p:cNvPr>
          <p:cNvSpPr/>
          <p:nvPr/>
        </p:nvSpPr>
        <p:spPr>
          <a:xfrm>
            <a:off x="94928" y="2646739"/>
            <a:ext cx="2316832" cy="1545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200" dirty="0"/>
          </a:p>
          <a:p>
            <a:pPr algn="ctr"/>
            <a:r>
              <a:rPr lang="pl-PL" sz="1200" b="1" dirty="0"/>
              <a:t>Rodzaje kryptoaktywów:</a:t>
            </a:r>
          </a:p>
          <a:p>
            <a:r>
              <a:rPr lang="pl-PL" sz="1200" dirty="0"/>
              <a:t>1) Token powiązany z aktywami </a:t>
            </a:r>
            <a:r>
              <a:rPr lang="pl-PL" sz="1200" i="1" dirty="0"/>
              <a:t>asset-referenced token</a:t>
            </a:r>
            <a:r>
              <a:rPr lang="pl-PL" sz="1200" dirty="0"/>
              <a:t>-</a:t>
            </a:r>
            <a:r>
              <a:rPr lang="pl-PL" sz="1200" b="1" dirty="0"/>
              <a:t>ART</a:t>
            </a:r>
          </a:p>
          <a:p>
            <a:r>
              <a:rPr lang="pl-PL" sz="1200" dirty="0"/>
              <a:t>2) Token będący pieniądzem elektronicznym ‘e-</a:t>
            </a:r>
            <a:r>
              <a:rPr lang="pl-PL" sz="1200" dirty="0" err="1"/>
              <a:t>money</a:t>
            </a:r>
            <a:r>
              <a:rPr lang="pl-PL" sz="1200" dirty="0"/>
              <a:t> token’-</a:t>
            </a:r>
            <a:r>
              <a:rPr lang="pl-PL" sz="1200" b="1" dirty="0"/>
              <a:t>EMT</a:t>
            </a:r>
          </a:p>
          <a:p>
            <a:r>
              <a:rPr lang="pl-PL" sz="1200" dirty="0"/>
              <a:t>3) Token użytkowy ‘</a:t>
            </a:r>
            <a:r>
              <a:rPr lang="pl-PL" sz="1200" dirty="0" err="1"/>
              <a:t>utility</a:t>
            </a:r>
            <a:r>
              <a:rPr lang="pl-PL" sz="1200" dirty="0"/>
              <a:t> token’ -</a:t>
            </a:r>
            <a:r>
              <a:rPr lang="pl-PL" sz="1200" b="1" dirty="0"/>
              <a:t>UT</a:t>
            </a:r>
          </a:p>
          <a:p>
            <a:pPr algn="ctr"/>
            <a:endParaRPr lang="pl-PL" dirty="0"/>
          </a:p>
        </p:txBody>
      </p:sp>
      <p:sp>
        <p:nvSpPr>
          <p:cNvPr id="18" name="Owal 17">
            <a:extLst>
              <a:ext uri="{FF2B5EF4-FFF2-40B4-BE49-F238E27FC236}">
                <a16:creationId xmlns="" xmlns:a16="http://schemas.microsoft.com/office/drawing/2014/main" id="{72359A2D-32BA-38D0-88D4-DA486E1A059A}"/>
              </a:ext>
            </a:extLst>
          </p:cNvPr>
          <p:cNvSpPr/>
          <p:nvPr/>
        </p:nvSpPr>
        <p:spPr>
          <a:xfrm>
            <a:off x="6940470" y="-36988"/>
            <a:ext cx="2146729" cy="11399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Zakres terytorialny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="" xmlns:a16="http://schemas.microsoft.com/office/drawing/2014/main" id="{9D39DEF9-B546-4268-CEE9-AB4FBE9FC68C}"/>
              </a:ext>
            </a:extLst>
          </p:cNvPr>
          <p:cNvSpPr/>
          <p:nvPr/>
        </p:nvSpPr>
        <p:spPr>
          <a:xfrm>
            <a:off x="7652455" y="4437112"/>
            <a:ext cx="1434743" cy="2420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‘crypto-asset’ means a digital representation of </a:t>
            </a:r>
            <a:r>
              <a:rPr lang="en-US" sz="1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 </a:t>
            </a:r>
            <a:r>
              <a:rPr lang="en-US" sz="1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value or </a:t>
            </a:r>
            <a:r>
              <a:rPr lang="en-US" sz="1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 </a:t>
            </a:r>
            <a:r>
              <a:rPr lang="en-US" sz="1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right </a:t>
            </a:r>
            <a:r>
              <a:rPr lang="en-US" sz="1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that uses cryptography for security and is in the form of a coin or a token or any other digital medium </a:t>
            </a:r>
            <a:r>
              <a:rPr lang="en-US" sz="1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which may be transferred and stored electronically, using distributed ledger technology or similar technology;</a:t>
            </a:r>
            <a:endParaRPr lang="pl-PL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518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8002130-6DC6-EA18-048E-928E5F3ED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1989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/>
              <a:t>Wyłączenia przedmiotowe - depozyty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FC28E687-0B03-6824-CC79-DF1025282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12382"/>
          </a:xfrm>
        </p:spPr>
        <p:txBody>
          <a:bodyPr/>
          <a:lstStyle/>
          <a:p>
            <a:pPr marL="0" indent="0">
              <a:buNone/>
            </a:pPr>
            <a:r>
              <a:rPr lang="pl-PL" sz="1800" dirty="0" smtClean="0"/>
              <a:t>definicja depozytu zawarta </a:t>
            </a:r>
            <a:r>
              <a:rPr lang="pl-PL" sz="1800" dirty="0"/>
              <a:t>w art. 2 ust. 1 pkt 3 dyrektywy Parlamentu Europejskiego i Rady 2014/49/UE z dnia 16 kwietnia 2014 r. w sprawie systemów gwarancji depozytów (Dz.U. L 173 z 12.6.2014 ze zm.; </a:t>
            </a:r>
            <a:r>
              <a:rPr lang="pl-PL" sz="1800" dirty="0" err="1"/>
              <a:t>Deposit</a:t>
            </a:r>
            <a:r>
              <a:rPr lang="pl-PL" sz="1800" dirty="0"/>
              <a:t> </a:t>
            </a:r>
            <a:r>
              <a:rPr lang="pl-PL" sz="1800" dirty="0" err="1"/>
              <a:t>Guarantee</a:t>
            </a:r>
            <a:r>
              <a:rPr lang="pl-PL" sz="1800" dirty="0"/>
              <a:t> </a:t>
            </a:r>
            <a:r>
              <a:rPr lang="pl-PL" sz="1800" dirty="0" err="1"/>
              <a:t>Schemes</a:t>
            </a:r>
            <a:r>
              <a:rPr lang="pl-PL" sz="1800" dirty="0"/>
              <a:t> </a:t>
            </a:r>
            <a:r>
              <a:rPr lang="pl-PL" sz="1800" dirty="0" smtClean="0"/>
              <a:t>Directive - dyrektywa DGSD)</a:t>
            </a:r>
          </a:p>
          <a:p>
            <a:pPr marL="0" indent="0">
              <a:buNone/>
            </a:pPr>
            <a:r>
              <a:rPr lang="pl-PL" sz="1400" dirty="0"/>
              <a:t>Według art. 2 ust. 1 pkt 3 dyrektywy DGSD „depozyt” oznacza należność wynikającą z </a:t>
            </a:r>
            <a:r>
              <a:rPr lang="pl-PL" sz="1400" b="1" dirty="0"/>
              <a:t>wpłat pozostawionych na rachunku lub z sytuacji tymczasowych w ramach normalnych operacji bankowych, które instytucja kredytowa jest zobowiązana wypłacić zgodnie z obowiązującymi przepisami i postanowieniami umownymi, w tym depozyt terminowy i depozyt oszczędnościowy</a:t>
            </a:r>
            <a:r>
              <a:rPr lang="pl-PL" sz="1400" dirty="0"/>
              <a:t>, z wyłączeniem należności w przypadku gdy:</a:t>
            </a:r>
          </a:p>
          <a:p>
            <a:pPr marL="0" indent="0">
              <a:buNone/>
            </a:pPr>
            <a:r>
              <a:rPr lang="pl-PL" sz="1400" dirty="0" smtClean="0"/>
              <a:t>a) jej </a:t>
            </a:r>
            <a:r>
              <a:rPr lang="pl-PL" sz="1400" dirty="0"/>
              <a:t>istnienie może zostać potwierdzone wyłącznie przez instrument finansowy zdefiniowany w art. 4 pkt 17 dyrektywy Parlamentu Europejskiego i Rady 2004/39/WE, chyba że jest to produkt oszczędnościowy, który został poświadczony certyfikatem depozytowym wystawionym na nazwisko danej osoby i który istnieje w danym państwie członkowskim w dniu 2 lipca 2014 r.;</a:t>
            </a:r>
          </a:p>
          <a:p>
            <a:pPr marL="0" indent="0">
              <a:buNone/>
            </a:pPr>
            <a:r>
              <a:rPr lang="pl-PL" sz="1400" dirty="0" smtClean="0"/>
              <a:t>b) jej </a:t>
            </a:r>
            <a:r>
              <a:rPr lang="pl-PL" sz="1400" dirty="0"/>
              <a:t>kwota główna nie jest wypłacana w wartości nominalnej;</a:t>
            </a:r>
          </a:p>
          <a:p>
            <a:pPr marL="0" indent="0">
              <a:buNone/>
            </a:pPr>
            <a:r>
              <a:rPr lang="pl-PL" sz="1400" dirty="0" smtClean="0"/>
              <a:t>c) jej </a:t>
            </a:r>
            <a:r>
              <a:rPr lang="pl-PL" sz="1400" dirty="0"/>
              <a:t>kwota główna jest wypłacana w wartości nominalnej jedynie w ramach szczególnej gwarancji lub szczególnego uzgodnienia, udzielonych przez instytucję kredytową lub osobę trzecią.</a:t>
            </a:r>
          </a:p>
          <a:p>
            <a:pPr marL="0" indent="0">
              <a:buNone/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426885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rzepły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15797</TotalTime>
  <Words>3934</Words>
  <Application>Microsoft Office PowerPoint</Application>
  <PresentationFormat>Pokaz na ekranie (4:3)</PresentationFormat>
  <Paragraphs>236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Constantia</vt:lpstr>
      <vt:lpstr>Times New Roman</vt:lpstr>
      <vt:lpstr>Wingdings 2</vt:lpstr>
      <vt:lpstr>Przepływ</vt:lpstr>
      <vt:lpstr>                                   </vt:lpstr>
      <vt:lpstr>MiCA</vt:lpstr>
      <vt:lpstr>Pakiet dotyczący finansów cyfrowych</vt:lpstr>
      <vt:lpstr>Strategia dla UE w zakresie finansów cyfrowych</vt:lpstr>
      <vt:lpstr>Prezentacja programu PowerPoint</vt:lpstr>
      <vt:lpstr>Zakres podmiotowy</vt:lpstr>
      <vt:lpstr>Trzy wersje art. 2 ust. 1 MiCA</vt:lpstr>
      <vt:lpstr>Zakres przedmiotowy</vt:lpstr>
      <vt:lpstr>Wyłączenia przedmiotowe - depozyty</vt:lpstr>
      <vt:lpstr>Prezentacja programu PowerPoint</vt:lpstr>
      <vt:lpstr>Prezentacja programu PowerPoint</vt:lpstr>
      <vt:lpstr>Prezentacja programu PowerPoint</vt:lpstr>
      <vt:lpstr>Projekt w sprawie informacji towarzyszących transferom środków pieniężnych i niektórych kryptoaktywów</vt:lpstr>
      <vt:lpstr>Emisja kryptoaktywów/Oferowanie kryptoaktywów</vt:lpstr>
      <vt:lpstr>Zakres terytorialny</vt:lpstr>
      <vt:lpstr>Prezentacja programu PowerPoint</vt:lpstr>
      <vt:lpstr>Prezentacja programu PowerPoint</vt:lpstr>
      <vt:lpstr>DAO</vt:lpstr>
      <vt:lpstr>Częściowe wyłączenia podmiotowe</vt:lpstr>
      <vt:lpstr>Częściowe wyłączenia podmiotowe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Nadzór nad świadczeniem usług płatniczych</dc:title>
  <dc:creator>tiw</dc:creator>
  <cp:lastModifiedBy>Konto Microsoft</cp:lastModifiedBy>
  <cp:revision>821</cp:revision>
  <dcterms:created xsi:type="dcterms:W3CDTF">2010-01-20T14:30:33Z</dcterms:created>
  <dcterms:modified xsi:type="dcterms:W3CDTF">2022-05-13T20:45:16Z</dcterms:modified>
</cp:coreProperties>
</file>